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51"/>
  </p:notesMasterIdLst>
  <p:sldIdLst>
    <p:sldId id="256" r:id="rId2"/>
    <p:sldId id="257" r:id="rId3"/>
    <p:sldId id="258" r:id="rId4"/>
    <p:sldId id="333" r:id="rId5"/>
    <p:sldId id="338" r:id="rId6"/>
    <p:sldId id="353" r:id="rId7"/>
    <p:sldId id="361" r:id="rId8"/>
    <p:sldId id="269" r:id="rId9"/>
    <p:sldId id="364" r:id="rId10"/>
    <p:sldId id="438" r:id="rId11"/>
    <p:sldId id="350" r:id="rId12"/>
    <p:sldId id="426" r:id="rId13"/>
    <p:sldId id="360" r:id="rId14"/>
    <p:sldId id="270" r:id="rId15"/>
    <p:sldId id="354" r:id="rId16"/>
    <p:sldId id="272" r:id="rId17"/>
    <p:sldId id="382" r:id="rId18"/>
    <p:sldId id="436" r:id="rId19"/>
    <p:sldId id="370" r:id="rId20"/>
    <p:sldId id="371" r:id="rId21"/>
    <p:sldId id="380" r:id="rId22"/>
    <p:sldId id="365" r:id="rId23"/>
    <p:sldId id="369" r:id="rId24"/>
    <p:sldId id="375" r:id="rId25"/>
    <p:sldId id="381" r:id="rId26"/>
    <p:sldId id="374" r:id="rId27"/>
    <p:sldId id="340" r:id="rId28"/>
    <p:sldId id="376" r:id="rId29"/>
    <p:sldId id="383" r:id="rId30"/>
    <p:sldId id="275" r:id="rId31"/>
    <p:sldId id="377" r:id="rId32"/>
    <p:sldId id="433" r:id="rId33"/>
    <p:sldId id="432" r:id="rId34"/>
    <p:sldId id="296" r:id="rId35"/>
    <p:sldId id="292" r:id="rId36"/>
    <p:sldId id="442" r:id="rId37"/>
    <p:sldId id="444" r:id="rId38"/>
    <p:sldId id="445" r:id="rId39"/>
    <p:sldId id="446" r:id="rId40"/>
    <p:sldId id="447" r:id="rId41"/>
    <p:sldId id="305" r:id="rId42"/>
    <p:sldId id="347" r:id="rId43"/>
    <p:sldId id="385" r:id="rId44"/>
    <p:sldId id="430" r:id="rId45"/>
    <p:sldId id="434" r:id="rId46"/>
    <p:sldId id="314" r:id="rId47"/>
    <p:sldId id="301" r:id="rId48"/>
    <p:sldId id="386" r:id="rId49"/>
    <p:sldId id="43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02"/>
      </p:cViewPr>
      <p:guideLst>
        <p:guide orient="horz" pos="3612"/>
        <p:guide pos="15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A8C0D-26EB-49E8-B32A-F1669C75EE03}" type="datetimeFigureOut">
              <a:rPr lang="en-US" smtClean="0"/>
              <a:pPr/>
              <a:t>4/24/2015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EF930-F8EF-4DF5-9260-964A2C7175F7}" type="slidenum">
              <a:rPr lang="en-US" smtClean="0"/>
              <a:pPr/>
              <a:t>‹#›</a:t>
            </a:fld>
            <a:endParaRPr lang="en-US"/>
          </a:p>
        </p:txBody>
      </p:sp>
    </p:spTree>
    <p:extLst>
      <p:ext uri="{BB962C8B-B14F-4D97-AF65-F5344CB8AC3E}">
        <p14:creationId xmlns:p14="http://schemas.microsoft.com/office/powerpoint/2010/main" xmlns="" val="258116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EF930-F8EF-4DF5-9260-964A2C7175F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EF930-F8EF-4DF5-9260-964A2C7175F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8058-6547-4F95-8C5F-849D58123135}" type="slidenum">
              <a:rPr lang="en-US"/>
              <a:pPr/>
              <a:t>13</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8058-6547-4F95-8C5F-849D58123135}" type="slidenum">
              <a:rPr lang="en-US"/>
              <a:pPr/>
              <a:t>19</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559DB-97C0-42E1-B142-041F4979117D}" type="slidenum">
              <a:rPr lang="en-US"/>
              <a:pPr/>
              <a:t>31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8058-6547-4F95-8C5F-849D58123135}" type="slidenum">
              <a:rPr lang="en-US"/>
              <a:pPr/>
              <a:t>38</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8058-6547-4F95-8C5F-849D58123135}" type="slidenum">
              <a:rPr lang="en-US"/>
              <a:pPr/>
              <a:t>39</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28F5F-08E2-4C58-8161-E0F130E98439}" type="slidenum">
              <a:rPr lang="en-US">
                <a:solidFill>
                  <a:prstClr val="black"/>
                </a:solidFill>
              </a:rPr>
              <a:pPr/>
              <a:t>43</a:t>
            </a:fld>
            <a:endParaRPr lang="en-US">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5"/>
          <p:cNvSpPr>
            <a:spLocks noGrp="1"/>
          </p:cNvSpPr>
          <p:nvPr>
            <p:ph type="sldNum" sz="quarter" idx="10"/>
          </p:nvPr>
        </p:nvSpPr>
        <p:spPr/>
        <p:txBody>
          <a:bodyPr/>
          <a:lstStyle>
            <a:lvl1pPr>
              <a:defRPr/>
            </a:lvl1pPr>
          </a:lstStyle>
          <a:p>
            <a:pPr>
              <a:defRPr/>
            </a:pPr>
            <a:fld id="{E2E43172-8BBC-4D0B-B097-A40123444EE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p:txBody>
          <a:bodyPr/>
          <a:lstStyle>
            <a:lvl1pPr>
              <a:defRPr/>
            </a:lvl1pPr>
          </a:lstStyle>
          <a:p>
            <a:pPr>
              <a:defRPr/>
            </a:pPr>
            <a:fld id="{DF468E57-4F98-41DC-9C27-000E27A81B9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Title &amp; Content">
    <p:spTree>
      <p:nvGrpSpPr>
        <p:cNvPr id="1" name=""/>
        <p:cNvGrpSpPr/>
        <p:nvPr/>
      </p:nvGrpSpPr>
      <p:grpSpPr>
        <a:xfrm>
          <a:off x="0" y="0"/>
          <a:ext cx="0" cy="0"/>
          <a:chOff x="0" y="0"/>
          <a:chExt cx="0" cy="0"/>
        </a:xfrm>
      </p:grpSpPr>
      <p:cxnSp>
        <p:nvCxnSpPr>
          <p:cNvPr id="4" name="Straight Connector 40"/>
          <p:cNvCxnSpPr>
            <a:cxnSpLocks noChangeShapeType="1"/>
          </p:cNvCxnSpPr>
          <p:nvPr/>
        </p:nvCxnSpPr>
        <p:spPr bwMode="auto">
          <a:xfrm>
            <a:off x="381000" y="1141413"/>
            <a:ext cx="8382000" cy="1587"/>
          </a:xfrm>
          <a:prstGeom prst="line">
            <a:avLst/>
          </a:prstGeom>
          <a:noFill/>
          <a:ln w="63500" cmpd="tri" algn="ctr">
            <a:solidFill>
              <a:srgbClr val="CCFF99"/>
            </a:solidFill>
            <a:round/>
            <a:headEnd/>
            <a:tailEnd/>
          </a:ln>
        </p:spPr>
      </p:cxnSp>
      <p:cxnSp>
        <p:nvCxnSpPr>
          <p:cNvPr id="5" name="Straight Connector 41"/>
          <p:cNvCxnSpPr>
            <a:cxnSpLocks noChangeShapeType="1"/>
          </p:cNvCxnSpPr>
          <p:nvPr userDrawn="1"/>
        </p:nvCxnSpPr>
        <p:spPr bwMode="auto">
          <a:xfrm>
            <a:off x="381000" y="1230313"/>
            <a:ext cx="8382000" cy="0"/>
          </a:xfrm>
          <a:prstGeom prst="line">
            <a:avLst/>
          </a:prstGeom>
          <a:noFill/>
          <a:ln w="76200" cmpd="tri" algn="ctr">
            <a:solidFill>
              <a:srgbClr val="FFFF00"/>
            </a:solidFill>
            <a:round/>
            <a:headEnd/>
            <a:tailEnd/>
          </a:ln>
        </p:spPr>
      </p:cxnSp>
      <p:sp>
        <p:nvSpPr>
          <p:cNvPr id="49192" name="Rectangle 40"/>
          <p:cNvSpPr>
            <a:spLocks noGrp="1" noChangeArrowheads="1"/>
          </p:cNvSpPr>
          <p:nvPr>
            <p:ph type="ctrTitle"/>
          </p:nvPr>
        </p:nvSpPr>
        <p:spPr>
          <a:xfrm>
            <a:off x="381000" y="0"/>
            <a:ext cx="8382000" cy="1143000"/>
          </a:xfrm>
        </p:spPr>
        <p:txBody>
          <a:bodyPr anchorCtr="1"/>
          <a:lstStyle>
            <a:lvl1pPr>
              <a:defRPr sz="3600">
                <a:solidFill>
                  <a:srgbClr val="FFFF00"/>
                </a:solidFill>
              </a:defRPr>
            </a:lvl1pPr>
          </a:lstStyle>
          <a:p>
            <a:r>
              <a:rPr lang="en-US" smtClean="0"/>
              <a:t>Click to edit Master title style</a:t>
            </a:r>
            <a:endParaRPr lang="en-US" dirty="0"/>
          </a:p>
        </p:txBody>
      </p:sp>
      <p:sp>
        <p:nvSpPr>
          <p:cNvPr id="3" name="Text Placeholder 2"/>
          <p:cNvSpPr>
            <a:spLocks noGrp="1"/>
          </p:cNvSpPr>
          <p:nvPr>
            <p:ph type="body" sz="quarter" idx="12"/>
          </p:nvPr>
        </p:nvSpPr>
        <p:spPr>
          <a:xfrm>
            <a:off x="304800" y="1331448"/>
            <a:ext cx="8382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67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oleObject" Target="../embeddings/oleObject13.bin"/><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5.bin"/><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wmf"/></Relationships>
</file>

<file path=ppt/slides/_rels/slide2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2.png"/><Relationship Id="rId5" Type="http://schemas.openxmlformats.org/officeDocument/2006/relationships/oleObject" Target="../embeddings/oleObject20.bin"/><Relationship Id="rId4" Type="http://schemas.openxmlformats.org/officeDocument/2006/relationships/image" Target="../media/image41.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24.bin"/><Relationship Id="rId5" Type="http://schemas.openxmlformats.org/officeDocument/2006/relationships/image" Target="../media/image46.jpeg"/><Relationship Id="rId4" Type="http://schemas.openxmlformats.org/officeDocument/2006/relationships/oleObject" Target="../embeddings/oleObject23.bin"/></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52.wmf"/><Relationship Id="rId4" Type="http://schemas.openxmlformats.org/officeDocument/2006/relationships/image" Target="../media/image51.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4.png"/><Relationship Id="rId5" Type="http://schemas.openxmlformats.org/officeDocument/2006/relationships/oleObject" Target="../embeddings/oleObject26.bin"/><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35.png"/><Relationship Id="rId1" Type="http://schemas.openxmlformats.org/officeDocument/2006/relationships/slideLayout" Target="../slideLayouts/slideLayout13.xml"/><Relationship Id="rId5" Type="http://schemas.openxmlformats.org/officeDocument/2006/relationships/image" Target="../media/image58.wmf"/><Relationship Id="rId4" Type="http://schemas.openxmlformats.org/officeDocument/2006/relationships/image" Target="../media/image57.wmf"/></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27.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4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4.xml"/><Relationship Id="rId1" Type="http://schemas.openxmlformats.org/officeDocument/2006/relationships/vmlDrawing" Target="../drawings/vmlDrawing30.vml"/><Relationship Id="rId4" Type="http://schemas.openxmlformats.org/officeDocument/2006/relationships/oleObject" Target="../embeddings/oleObject42.bin"/></Relationships>
</file>

<file path=ppt/slides/_rels/slide47.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image" Target="../media/image72.wmf"/><Relationship Id="rId7" Type="http://schemas.openxmlformats.org/officeDocument/2006/relationships/image" Target="../media/image76.wmf"/><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75.wmf"/><Relationship Id="rId5" Type="http://schemas.openxmlformats.org/officeDocument/2006/relationships/image" Target="../media/image74.wmf"/><Relationship Id="rId10" Type="http://schemas.openxmlformats.org/officeDocument/2006/relationships/image" Target="../media/image79.wmf"/><Relationship Id="rId4" Type="http://schemas.openxmlformats.org/officeDocument/2006/relationships/image" Target="../media/image73.wmf"/><Relationship Id="rId9" Type="http://schemas.openxmlformats.org/officeDocument/2006/relationships/image" Target="../media/image78.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jpe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75" y="685800"/>
            <a:ext cx="7715250" cy="48101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0525" y="838200"/>
            <a:ext cx="8372475" cy="2790825"/>
          </a:xfrm>
          <a:prstGeom prst="rect">
            <a:avLst/>
          </a:prstGeom>
          <a:noFill/>
          <a:ln w="9525">
            <a:noFill/>
            <a:miter lim="800000"/>
            <a:headEnd/>
            <a:tailEnd/>
          </a:ln>
        </p:spPr>
      </p:pic>
      <p:sp>
        <p:nvSpPr>
          <p:cNvPr id="5" name="TextBox 4"/>
          <p:cNvSpPr txBox="1"/>
          <p:nvPr/>
        </p:nvSpPr>
        <p:spPr>
          <a:xfrm>
            <a:off x="521442" y="0"/>
            <a:ext cx="8089158" cy="707886"/>
          </a:xfrm>
          <a:prstGeom prst="rect">
            <a:avLst/>
          </a:prstGeom>
          <a:noFill/>
        </p:spPr>
        <p:txBody>
          <a:bodyPr wrap="square" rtlCol="0">
            <a:spAutoFit/>
          </a:bodyPr>
          <a:lstStyle/>
          <a:p>
            <a:pPr marL="342900" indent="-342900" algn="ctr"/>
            <a:r>
              <a:rPr lang="en-US" sz="4000" u="sng" dirty="0" smtClean="0"/>
              <a:t>Chapter 14</a:t>
            </a:r>
          </a:p>
        </p:txBody>
      </p:sp>
      <p:grpSp>
        <p:nvGrpSpPr>
          <p:cNvPr id="6" name="Group 9"/>
          <p:cNvGrpSpPr/>
          <p:nvPr/>
        </p:nvGrpSpPr>
        <p:grpSpPr>
          <a:xfrm>
            <a:off x="0" y="5988367"/>
            <a:ext cx="1687132" cy="882203"/>
            <a:chOff x="0" y="5988367"/>
            <a:chExt cx="1687132" cy="882203"/>
          </a:xfrm>
        </p:grpSpPr>
        <p:sp>
          <p:nvSpPr>
            <p:cNvPr id="7" name="Rectangle 6"/>
            <p:cNvSpPr/>
            <p:nvPr/>
          </p:nvSpPr>
          <p:spPr>
            <a:xfrm>
              <a:off x="0" y="5988367"/>
              <a:ext cx="1687132" cy="882203"/>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8798" y="6027003"/>
              <a:ext cx="1493950" cy="830997"/>
            </a:xfrm>
            <a:prstGeom prst="rect">
              <a:avLst/>
            </a:prstGeom>
            <a:noFill/>
          </p:spPr>
          <p:txBody>
            <a:bodyPr wrap="square" rtlCol="0">
              <a:spAutoFit/>
            </a:bodyPr>
            <a:lstStyle/>
            <a:p>
              <a:r>
                <a:rPr lang="en-US" sz="2400" b="1" dirty="0" smtClean="0"/>
                <a:t>Ch 14</a:t>
              </a:r>
            </a:p>
            <a:p>
              <a:r>
                <a:rPr lang="en-US" sz="2400" b="1" dirty="0" smtClean="0"/>
                <a:t>Page 623</a:t>
              </a:r>
              <a:endParaRPr lang="en-US" sz="2400" b="1" dirty="0"/>
            </a:p>
          </p:txBody>
        </p:sp>
      </p:grpSp>
      <p:pic>
        <p:nvPicPr>
          <p:cNvPr id="33794" name="Picture 2" descr="http://content8.flixster.com/movie/26/70/267094_det.jpg"/>
          <p:cNvPicPr>
            <a:picLocks noChangeAspect="1" noChangeArrowheads="1"/>
          </p:cNvPicPr>
          <p:nvPr/>
        </p:nvPicPr>
        <p:blipFill>
          <a:blip r:embed="rId3" cstate="print"/>
          <a:srcRect/>
          <a:stretch>
            <a:fillRect/>
          </a:stretch>
        </p:blipFill>
        <p:spPr bwMode="auto">
          <a:xfrm>
            <a:off x="3714750" y="3810000"/>
            <a:ext cx="1714500" cy="2438400"/>
          </a:xfrm>
          <a:prstGeom prst="rect">
            <a:avLst/>
          </a:prstGeom>
          <a:noFill/>
        </p:spPr>
      </p:pic>
      <p:pic>
        <p:nvPicPr>
          <p:cNvPr id="33796" name="Picture 4" descr="http://upload.wikimedia.org/wikipedia/commons/thumb/f/f2/Simple_supply_and_demand.svg/2000px-Simple_supply_and_demand.svg.png"/>
          <p:cNvPicPr>
            <a:picLocks noChangeAspect="1" noChangeArrowheads="1"/>
          </p:cNvPicPr>
          <p:nvPr/>
        </p:nvPicPr>
        <p:blipFill>
          <a:blip r:embed="rId4" cstate="print"/>
          <a:srcRect/>
          <a:stretch>
            <a:fillRect/>
          </a:stretch>
        </p:blipFill>
        <p:spPr bwMode="auto">
          <a:xfrm>
            <a:off x="5898137" y="3887004"/>
            <a:ext cx="2603377" cy="2057400"/>
          </a:xfrm>
          <a:prstGeom prst="rect">
            <a:avLst/>
          </a:prstGeom>
          <a:noFill/>
        </p:spPr>
      </p:pic>
      <p:pic>
        <p:nvPicPr>
          <p:cNvPr id="33798" name="Picture 6" descr="http://www.gifcrap.com/g2data/albums/Animals/Dog%20balancing%20on%20a%20chain.gif"/>
          <p:cNvPicPr>
            <a:picLocks noChangeAspect="1" noChangeArrowheads="1" noCrop="1"/>
          </p:cNvPicPr>
          <p:nvPr/>
        </p:nvPicPr>
        <p:blipFill>
          <a:blip r:embed="rId5" cstate="print"/>
          <a:srcRect/>
          <a:stretch>
            <a:fillRect/>
          </a:stretch>
        </p:blipFill>
        <p:spPr bwMode="auto">
          <a:xfrm>
            <a:off x="705853" y="3893418"/>
            <a:ext cx="2590800" cy="1826086"/>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xmlns="" val="1311274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6400" y="0"/>
            <a:ext cx="8229600" cy="1143000"/>
          </a:xfrm>
        </p:spPr>
        <p:txBody>
          <a:bodyPr>
            <a:normAutofit/>
          </a:bodyPr>
          <a:lstStyle/>
          <a:p>
            <a:r>
              <a:rPr lang="en-US" sz="4000" u="sng" dirty="0" smtClean="0"/>
              <a:t>Equilibrium </a:t>
            </a:r>
            <a:r>
              <a:rPr lang="en-US" sz="4000" u="sng" dirty="0"/>
              <a:t>Concentrations</a:t>
            </a:r>
          </a:p>
        </p:txBody>
      </p:sp>
      <p:sp>
        <p:nvSpPr>
          <p:cNvPr id="9219" name="Rectangle 3"/>
          <p:cNvSpPr>
            <a:spLocks noGrp="1" noChangeArrowheads="1"/>
          </p:cNvSpPr>
          <p:nvPr>
            <p:ph idx="1"/>
          </p:nvPr>
        </p:nvSpPr>
        <p:spPr>
          <a:xfrm>
            <a:off x="31139" y="1487169"/>
            <a:ext cx="8965377" cy="1265863"/>
          </a:xfrm>
        </p:spPr>
        <p:txBody>
          <a:bodyPr>
            <a:normAutofit/>
          </a:bodyPr>
          <a:lstStyle/>
          <a:p>
            <a:r>
              <a:rPr lang="en-US" sz="2000" dirty="0"/>
              <a:t>Equilibrium does not mean that concentrations are all equal!!</a:t>
            </a:r>
          </a:p>
          <a:p>
            <a:r>
              <a:rPr lang="en-US" sz="2000" dirty="0"/>
              <a:t>However, </a:t>
            </a:r>
            <a:r>
              <a:rPr lang="en-US" sz="2000" dirty="0" smtClean="0"/>
              <a:t>concentrations </a:t>
            </a:r>
            <a:r>
              <a:rPr lang="en-US" sz="2000" dirty="0"/>
              <a:t>at </a:t>
            </a:r>
            <a:r>
              <a:rPr lang="en-US" sz="2000" dirty="0" smtClean="0"/>
              <a:t>equilibrium are related to the fwd/rev rate constants.</a:t>
            </a:r>
            <a:endParaRPr lang="en-US" sz="2000" dirty="0"/>
          </a:p>
          <a:p>
            <a:r>
              <a:rPr lang="en-US" sz="2000" dirty="0"/>
              <a:t>Every equilibrium has its own </a:t>
            </a:r>
            <a:r>
              <a:rPr lang="en-US" sz="2000" u="sng" dirty="0">
                <a:solidFill>
                  <a:srgbClr val="0000FF"/>
                </a:solidFill>
              </a:rPr>
              <a:t>equilibrium constant</a:t>
            </a:r>
            <a:r>
              <a:rPr lang="en-US" sz="2000" dirty="0"/>
              <a:t>.</a:t>
            </a:r>
          </a:p>
        </p:txBody>
      </p:sp>
      <p:sp>
        <p:nvSpPr>
          <p:cNvPr id="4" name="Text Box 6"/>
          <p:cNvSpPr txBox="1">
            <a:spLocks noChangeArrowheads="1"/>
          </p:cNvSpPr>
          <p:nvPr/>
        </p:nvSpPr>
        <p:spPr bwMode="auto">
          <a:xfrm>
            <a:off x="3354009" y="2678758"/>
            <a:ext cx="23567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A</a:t>
            </a:r>
            <a:r>
              <a:rPr lang="en-US" altLang="en-US" baseline="-25000" dirty="0" err="1" smtClean="0">
                <a:sym typeface="Wingdings"/>
              </a:rPr>
              <a:t></a:t>
            </a:r>
            <a:r>
              <a:rPr lang="en-US" altLang="en-US" baseline="-25000" dirty="0" err="1" smtClean="0"/>
              <a:t>B</a:t>
            </a:r>
            <a:r>
              <a:rPr lang="en-US" altLang="en-US" dirty="0" smtClean="0"/>
              <a:t> </a:t>
            </a:r>
            <a:r>
              <a:rPr lang="en-US" altLang="en-US" dirty="0"/>
              <a:t>= </a:t>
            </a:r>
            <a:r>
              <a:rPr lang="en-US" altLang="en-US" i="1" dirty="0" smtClean="0"/>
              <a:t>k</a:t>
            </a:r>
            <a:r>
              <a:rPr lang="en-US" altLang="en-US" i="1" baseline="-25000" dirty="0" smtClean="0"/>
              <a:t>A</a:t>
            </a:r>
            <a:r>
              <a:rPr lang="en-US" altLang="en-US" dirty="0" smtClean="0"/>
              <a:t> [A]</a:t>
            </a:r>
            <a:endParaRPr lang="en-US" altLang="en-US" dirty="0"/>
          </a:p>
        </p:txBody>
      </p:sp>
      <p:sp>
        <p:nvSpPr>
          <p:cNvPr id="5" name="Text Box 6"/>
          <p:cNvSpPr txBox="1">
            <a:spLocks noChangeArrowheads="1"/>
          </p:cNvSpPr>
          <p:nvPr/>
        </p:nvSpPr>
        <p:spPr bwMode="auto">
          <a:xfrm>
            <a:off x="3362027" y="3206547"/>
            <a:ext cx="23453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B</a:t>
            </a:r>
            <a:r>
              <a:rPr lang="en-US" altLang="en-US" baseline="-25000" dirty="0" err="1" smtClean="0">
                <a:sym typeface="Wingdings"/>
              </a:rPr>
              <a:t></a:t>
            </a:r>
            <a:r>
              <a:rPr lang="en-US" altLang="en-US" baseline="-25000" dirty="0" err="1" smtClean="0"/>
              <a:t>A</a:t>
            </a:r>
            <a:r>
              <a:rPr lang="en-US" altLang="en-US" dirty="0" smtClean="0"/>
              <a:t> </a:t>
            </a:r>
            <a:r>
              <a:rPr lang="en-US" altLang="en-US" dirty="0"/>
              <a:t>= </a:t>
            </a:r>
            <a:r>
              <a:rPr lang="en-US" altLang="en-US" i="1" dirty="0" err="1" smtClean="0"/>
              <a:t>k</a:t>
            </a:r>
            <a:r>
              <a:rPr lang="en-US" altLang="en-US" i="1" baseline="-25000" dirty="0" err="1" smtClean="0"/>
              <a:t>B</a:t>
            </a:r>
            <a:r>
              <a:rPr lang="en-US" altLang="en-US" dirty="0" smtClean="0"/>
              <a:t> [B]</a:t>
            </a:r>
            <a:endParaRPr lang="en-US" altLang="en-US" dirty="0"/>
          </a:p>
        </p:txBody>
      </p:sp>
      <p:grpSp>
        <p:nvGrpSpPr>
          <p:cNvPr id="6" name="Group 5"/>
          <p:cNvGrpSpPr/>
          <p:nvPr/>
        </p:nvGrpSpPr>
        <p:grpSpPr>
          <a:xfrm>
            <a:off x="3754495" y="945691"/>
            <a:ext cx="1636409" cy="523220"/>
            <a:chOff x="963172" y="5402179"/>
            <a:chExt cx="1636409" cy="523220"/>
          </a:xfrm>
        </p:grpSpPr>
        <p:sp>
          <p:nvSpPr>
            <p:cNvPr id="7"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8" name="Object 2"/>
            <p:cNvGraphicFramePr>
              <a:graphicFrameLocks noChangeAspect="1"/>
            </p:cNvGraphicFramePr>
            <p:nvPr/>
          </p:nvGraphicFramePr>
          <p:xfrm>
            <a:off x="1410901" y="5592279"/>
            <a:ext cx="762000" cy="182450"/>
          </p:xfrm>
          <a:graphic>
            <a:graphicData uri="http://schemas.openxmlformats.org/presentationml/2006/ole">
              <p:oleObj spid="_x0000_s210948" name="CS ChemDraw Drawing" r:id="rId3" imgW="1014619" imgH="243270" progId="ChemDraw.Document.6.0">
                <p:embed/>
              </p:oleObj>
            </a:graphicData>
          </a:graphic>
        </p:graphicFrame>
      </p:grpSp>
      <p:sp>
        <p:nvSpPr>
          <p:cNvPr id="9" name="Rectangle 8"/>
          <p:cNvSpPr/>
          <p:nvPr/>
        </p:nvSpPr>
        <p:spPr>
          <a:xfrm>
            <a:off x="1595663" y="3798477"/>
            <a:ext cx="2044342" cy="461665"/>
          </a:xfrm>
          <a:prstGeom prst="rect">
            <a:avLst/>
          </a:prstGeom>
        </p:spPr>
        <p:txBody>
          <a:bodyPr wrap="none">
            <a:spAutoFit/>
          </a:bodyPr>
          <a:lstStyle/>
          <a:p>
            <a:r>
              <a:rPr lang="en-US" sz="2400" u="sng" dirty="0" smtClean="0"/>
              <a:t>At equilibrium:</a:t>
            </a:r>
            <a:endParaRPr lang="en-US" sz="2400" u="sng" dirty="0"/>
          </a:p>
        </p:txBody>
      </p:sp>
      <p:sp>
        <p:nvSpPr>
          <p:cNvPr id="10" name="Text Box 6"/>
          <p:cNvSpPr txBox="1">
            <a:spLocks noChangeArrowheads="1"/>
          </p:cNvSpPr>
          <p:nvPr/>
        </p:nvSpPr>
        <p:spPr bwMode="auto">
          <a:xfrm>
            <a:off x="3248335" y="4170406"/>
            <a:ext cx="2541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A</a:t>
            </a:r>
            <a:r>
              <a:rPr lang="en-US" altLang="en-US" baseline="-25000" dirty="0" err="1" smtClean="0">
                <a:sym typeface="Wingdings"/>
              </a:rPr>
              <a:t></a:t>
            </a:r>
            <a:r>
              <a:rPr lang="en-US" altLang="en-US" baseline="-25000" dirty="0" err="1" smtClean="0"/>
              <a:t>B</a:t>
            </a:r>
            <a:r>
              <a:rPr lang="en-US" altLang="en-US" dirty="0" smtClean="0"/>
              <a:t> </a:t>
            </a:r>
            <a:r>
              <a:rPr lang="en-US" altLang="en-US" dirty="0"/>
              <a:t>= </a:t>
            </a:r>
            <a:r>
              <a:rPr lang="en-US" altLang="en-US" dirty="0" err="1" smtClean="0"/>
              <a:t>rate</a:t>
            </a:r>
            <a:r>
              <a:rPr lang="en-US" altLang="en-US" baseline="-25000" dirty="0" err="1" smtClean="0"/>
              <a:t>B</a:t>
            </a:r>
            <a:r>
              <a:rPr lang="en-US" altLang="en-US" baseline="-25000" dirty="0" err="1" smtClean="0">
                <a:sym typeface="Wingdings"/>
              </a:rPr>
              <a:t></a:t>
            </a:r>
            <a:r>
              <a:rPr lang="en-US" altLang="en-US" baseline="-25000" dirty="0" err="1" smtClean="0"/>
              <a:t>A</a:t>
            </a:r>
            <a:endParaRPr lang="en-US" altLang="en-US" dirty="0"/>
          </a:p>
        </p:txBody>
      </p:sp>
      <p:sp>
        <p:nvSpPr>
          <p:cNvPr id="11" name="Text Box 6"/>
          <p:cNvSpPr txBox="1">
            <a:spLocks noChangeArrowheads="1"/>
          </p:cNvSpPr>
          <p:nvPr/>
        </p:nvSpPr>
        <p:spPr bwMode="auto">
          <a:xfrm>
            <a:off x="3425933" y="4814129"/>
            <a:ext cx="21587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smtClean="0"/>
              <a:t>k</a:t>
            </a:r>
            <a:r>
              <a:rPr lang="en-US" altLang="en-US" i="1" baseline="-25000" dirty="0" smtClean="0"/>
              <a:t>A</a:t>
            </a:r>
            <a:r>
              <a:rPr lang="en-US" altLang="en-US" dirty="0" smtClean="0"/>
              <a:t> [A] </a:t>
            </a:r>
            <a:r>
              <a:rPr lang="en-US" altLang="en-US" dirty="0"/>
              <a:t>= </a:t>
            </a:r>
            <a:r>
              <a:rPr lang="en-US" altLang="en-US" i="1" dirty="0" err="1" smtClean="0"/>
              <a:t>k</a:t>
            </a:r>
            <a:r>
              <a:rPr lang="en-US" altLang="en-US" i="1" baseline="-25000" dirty="0" err="1" smtClean="0"/>
              <a:t>B</a:t>
            </a:r>
            <a:r>
              <a:rPr lang="en-US" altLang="en-US" dirty="0" smtClean="0"/>
              <a:t> [B]</a:t>
            </a:r>
            <a:endParaRPr lang="en-US" altLang="en-US" dirty="0"/>
          </a:p>
        </p:txBody>
      </p:sp>
      <p:grpSp>
        <p:nvGrpSpPr>
          <p:cNvPr id="20" name="Group 19"/>
          <p:cNvGrpSpPr/>
          <p:nvPr/>
        </p:nvGrpSpPr>
        <p:grpSpPr>
          <a:xfrm>
            <a:off x="3784809" y="5443395"/>
            <a:ext cx="1436123" cy="942658"/>
            <a:chOff x="3224373" y="5689200"/>
            <a:chExt cx="1436123" cy="942658"/>
          </a:xfrm>
        </p:grpSpPr>
        <p:sp>
          <p:nvSpPr>
            <p:cNvPr id="12" name="Text Box 6"/>
            <p:cNvSpPr txBox="1">
              <a:spLocks noChangeArrowheads="1"/>
            </p:cNvSpPr>
            <p:nvPr/>
          </p:nvSpPr>
          <p:spPr bwMode="auto">
            <a:xfrm>
              <a:off x="4010958" y="5694116"/>
              <a:ext cx="6495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smtClean="0"/>
                <a:t>[B]</a:t>
              </a:r>
              <a:endParaRPr lang="en-US" altLang="en-US" dirty="0"/>
            </a:p>
          </p:txBody>
        </p:sp>
        <p:sp>
          <p:nvSpPr>
            <p:cNvPr id="13" name="Rectangle 12"/>
            <p:cNvSpPr/>
            <p:nvPr/>
          </p:nvSpPr>
          <p:spPr>
            <a:xfrm>
              <a:off x="3773031" y="5908878"/>
              <a:ext cx="338554" cy="461665"/>
            </a:xfrm>
            <a:prstGeom prst="rect">
              <a:avLst/>
            </a:prstGeom>
          </p:spPr>
          <p:txBody>
            <a:bodyPr wrap="none">
              <a:spAutoFit/>
            </a:bodyPr>
            <a:lstStyle/>
            <a:p>
              <a:r>
                <a:rPr lang="en-US" altLang="en-US" sz="2400" b="1" dirty="0" smtClean="0"/>
                <a:t>=</a:t>
              </a:r>
              <a:endParaRPr lang="en-US" sz="2400" b="1" dirty="0"/>
            </a:p>
          </p:txBody>
        </p:sp>
        <p:sp>
          <p:nvSpPr>
            <p:cNvPr id="14" name="Text Box 6"/>
            <p:cNvSpPr txBox="1">
              <a:spLocks noChangeArrowheads="1"/>
            </p:cNvSpPr>
            <p:nvPr/>
          </p:nvSpPr>
          <p:spPr bwMode="auto">
            <a:xfrm>
              <a:off x="3248952" y="5689200"/>
              <a:ext cx="546299" cy="47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smtClean="0"/>
                <a:t>k</a:t>
              </a:r>
              <a:r>
                <a:rPr lang="en-US" altLang="en-US" i="1" baseline="-25000" dirty="0" smtClean="0"/>
                <a:t>A</a:t>
              </a:r>
              <a:endParaRPr lang="en-US" altLang="en-US" dirty="0"/>
            </a:p>
          </p:txBody>
        </p:sp>
        <p:cxnSp>
          <p:nvCxnSpPr>
            <p:cNvPr id="16" name="Straight Connector 15"/>
            <p:cNvCxnSpPr/>
            <p:nvPr/>
          </p:nvCxnSpPr>
          <p:spPr>
            <a:xfrm>
              <a:off x="3352799" y="6154993"/>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83625" y="6159910"/>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4006044" y="6161148"/>
              <a:ext cx="6495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smtClean="0"/>
                <a:t>[A]</a:t>
              </a:r>
              <a:endParaRPr lang="en-US" altLang="en-US" dirty="0"/>
            </a:p>
          </p:txBody>
        </p:sp>
        <p:sp>
          <p:nvSpPr>
            <p:cNvPr id="19" name="Text Box 6"/>
            <p:cNvSpPr txBox="1">
              <a:spLocks noChangeArrowheads="1"/>
            </p:cNvSpPr>
            <p:nvPr/>
          </p:nvSpPr>
          <p:spPr bwMode="auto">
            <a:xfrm>
              <a:off x="3224373" y="6156232"/>
              <a:ext cx="546299" cy="47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smtClean="0"/>
                <a:t>k</a:t>
              </a:r>
              <a:r>
                <a:rPr lang="en-US" altLang="en-US" i="1" baseline="-25000" dirty="0" err="1" smtClean="0"/>
                <a:t>B</a:t>
              </a:r>
              <a:endParaRPr lang="en-US" altLang="en-US" dirty="0"/>
            </a:p>
          </p:txBody>
        </p:sp>
      </p:grpSp>
      <p:sp>
        <p:nvSpPr>
          <p:cNvPr id="21" name="Rectangle 20"/>
          <p:cNvSpPr/>
          <p:nvPr/>
        </p:nvSpPr>
        <p:spPr>
          <a:xfrm>
            <a:off x="5213454" y="5667990"/>
            <a:ext cx="338554" cy="461665"/>
          </a:xfrm>
          <a:prstGeom prst="rect">
            <a:avLst/>
          </a:prstGeom>
        </p:spPr>
        <p:txBody>
          <a:bodyPr wrap="none">
            <a:spAutoFit/>
          </a:bodyPr>
          <a:lstStyle/>
          <a:p>
            <a:r>
              <a:rPr lang="en-US" altLang="en-US" sz="2400" b="1" dirty="0" smtClean="0"/>
              <a:t>=</a:t>
            </a:r>
            <a:endParaRPr lang="en-US" sz="2400" b="1" dirty="0"/>
          </a:p>
        </p:txBody>
      </p:sp>
      <p:sp>
        <p:nvSpPr>
          <p:cNvPr id="22" name="Text Box 6"/>
          <p:cNvSpPr txBox="1">
            <a:spLocks noChangeArrowheads="1"/>
          </p:cNvSpPr>
          <p:nvPr/>
        </p:nvSpPr>
        <p:spPr bwMode="auto">
          <a:xfrm>
            <a:off x="5534950" y="5625292"/>
            <a:ext cx="54629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smtClean="0">
                <a:solidFill>
                  <a:srgbClr val="0000FF"/>
                </a:solidFill>
              </a:rPr>
              <a:t>K</a:t>
            </a:r>
            <a:endParaRPr lang="en-US" altLang="en-US" sz="3200" b="1" dirty="0">
              <a:solidFill>
                <a:srgbClr val="0000FF"/>
              </a:solidFill>
            </a:endParaRPr>
          </a:p>
        </p:txBody>
      </p:sp>
      <p:cxnSp>
        <p:nvCxnSpPr>
          <p:cNvPr id="24" name="Straight Arrow Connector 23"/>
          <p:cNvCxnSpPr/>
          <p:nvPr/>
        </p:nvCxnSpPr>
        <p:spPr>
          <a:xfrm>
            <a:off x="2800952" y="5505651"/>
            <a:ext cx="962526" cy="182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8925" y="5231035"/>
            <a:ext cx="2209644" cy="400110"/>
          </a:xfrm>
          <a:prstGeom prst="rect">
            <a:avLst/>
          </a:prstGeom>
        </p:spPr>
        <p:txBody>
          <a:bodyPr wrap="none">
            <a:spAutoFit/>
          </a:bodyPr>
          <a:lstStyle/>
          <a:p>
            <a:r>
              <a:rPr lang="en-US" sz="2000" dirty="0" smtClean="0">
                <a:solidFill>
                  <a:srgbClr val="FF0000"/>
                </a:solidFill>
              </a:rPr>
              <a:t>Rate </a:t>
            </a:r>
            <a:r>
              <a:rPr lang="en-US" sz="2000" u="sng" dirty="0" smtClean="0">
                <a:solidFill>
                  <a:srgbClr val="FF0000"/>
                </a:solidFill>
              </a:rPr>
              <a:t>constant</a:t>
            </a:r>
            <a:r>
              <a:rPr lang="en-US" sz="2000" dirty="0" smtClean="0">
                <a:solidFill>
                  <a:srgbClr val="FF0000"/>
                </a:solidFill>
              </a:rPr>
              <a:t> </a:t>
            </a:r>
            <a:r>
              <a:rPr lang="en-US" altLang="en-US" dirty="0" smtClean="0">
                <a:solidFill>
                  <a:srgbClr val="FF0000"/>
                </a:solidFill>
              </a:rPr>
              <a:t>A</a:t>
            </a:r>
            <a:r>
              <a:rPr lang="en-US" altLang="en-US" dirty="0" smtClean="0">
                <a:solidFill>
                  <a:srgbClr val="FF0000"/>
                </a:solidFill>
                <a:sym typeface="Wingdings"/>
              </a:rPr>
              <a:t></a:t>
            </a:r>
            <a:r>
              <a:rPr lang="en-US" altLang="en-US" dirty="0" smtClean="0">
                <a:solidFill>
                  <a:srgbClr val="FF0000"/>
                </a:solidFill>
              </a:rPr>
              <a:t>B </a:t>
            </a:r>
            <a:endParaRPr lang="en-US" sz="2000" u="sng" dirty="0">
              <a:solidFill>
                <a:srgbClr val="FF0000"/>
              </a:solidFill>
            </a:endParaRPr>
          </a:p>
        </p:txBody>
      </p:sp>
      <p:sp>
        <p:nvSpPr>
          <p:cNvPr id="30" name="Rectangle 29"/>
          <p:cNvSpPr/>
          <p:nvPr/>
        </p:nvSpPr>
        <p:spPr>
          <a:xfrm>
            <a:off x="658820" y="5720318"/>
            <a:ext cx="2209644" cy="400110"/>
          </a:xfrm>
          <a:prstGeom prst="rect">
            <a:avLst/>
          </a:prstGeom>
        </p:spPr>
        <p:txBody>
          <a:bodyPr wrap="none">
            <a:spAutoFit/>
          </a:bodyPr>
          <a:lstStyle/>
          <a:p>
            <a:r>
              <a:rPr lang="en-US" sz="2000" dirty="0" smtClean="0">
                <a:solidFill>
                  <a:srgbClr val="FF0000"/>
                </a:solidFill>
              </a:rPr>
              <a:t>Rate </a:t>
            </a:r>
            <a:r>
              <a:rPr lang="en-US" sz="2000" u="sng" dirty="0" smtClean="0">
                <a:solidFill>
                  <a:srgbClr val="FF0000"/>
                </a:solidFill>
              </a:rPr>
              <a:t>constant</a:t>
            </a:r>
            <a:r>
              <a:rPr lang="en-US" sz="2000" dirty="0" smtClean="0">
                <a:solidFill>
                  <a:srgbClr val="FF0000"/>
                </a:solidFill>
              </a:rPr>
              <a:t> </a:t>
            </a:r>
            <a:r>
              <a:rPr lang="en-US" altLang="en-US" dirty="0" smtClean="0">
                <a:solidFill>
                  <a:srgbClr val="FF0000"/>
                </a:solidFill>
              </a:rPr>
              <a:t>B</a:t>
            </a:r>
            <a:r>
              <a:rPr lang="en-US" altLang="en-US" dirty="0" smtClean="0">
                <a:solidFill>
                  <a:srgbClr val="FF0000"/>
                </a:solidFill>
                <a:sym typeface="Wingdings"/>
              </a:rPr>
              <a:t></a:t>
            </a:r>
            <a:r>
              <a:rPr lang="en-US" altLang="en-US" dirty="0" smtClean="0">
                <a:solidFill>
                  <a:srgbClr val="FF0000"/>
                </a:solidFill>
              </a:rPr>
              <a:t>A </a:t>
            </a:r>
            <a:endParaRPr lang="en-US" sz="2000" u="sng" dirty="0">
              <a:solidFill>
                <a:srgbClr val="FF0000"/>
              </a:solidFill>
            </a:endParaRPr>
          </a:p>
        </p:txBody>
      </p:sp>
      <p:cxnSp>
        <p:nvCxnSpPr>
          <p:cNvPr id="33" name="Straight Arrow Connector 32"/>
          <p:cNvCxnSpPr/>
          <p:nvPr/>
        </p:nvCxnSpPr>
        <p:spPr>
          <a:xfrm>
            <a:off x="2818599" y="5946810"/>
            <a:ext cx="962526" cy="182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normAutofit/>
          </a:bodyPr>
          <a:lstStyle/>
          <a:p>
            <a:r>
              <a:rPr lang="en-US" sz="4000" u="sng" dirty="0" smtClean="0"/>
              <a:t>Reaction Diagram</a:t>
            </a:r>
            <a:endParaRPr lang="en-US" sz="4000" u="sng" dirty="0"/>
          </a:p>
        </p:txBody>
      </p:sp>
      <p:grpSp>
        <p:nvGrpSpPr>
          <p:cNvPr id="10" name="Group 9"/>
          <p:cNvGrpSpPr/>
          <p:nvPr/>
        </p:nvGrpSpPr>
        <p:grpSpPr>
          <a:xfrm>
            <a:off x="1916451" y="1292456"/>
            <a:ext cx="5368769" cy="4573156"/>
            <a:chOff x="1916451" y="1517306"/>
            <a:chExt cx="5368769" cy="4573156"/>
          </a:xfrm>
        </p:grpSpPr>
        <p:pic>
          <p:nvPicPr>
            <p:cNvPr id="4" name="Picture 5"/>
            <p:cNvPicPr>
              <a:picLocks noChangeAspect="1" noChangeArrowheads="1"/>
            </p:cNvPicPr>
            <p:nvPr/>
          </p:nvPicPr>
          <p:blipFill>
            <a:blip r:embed="rId3" cstate="print"/>
            <a:srcRect/>
            <a:stretch>
              <a:fillRect/>
            </a:stretch>
          </p:blipFill>
          <p:spPr bwMode="auto">
            <a:xfrm>
              <a:off x="1916451" y="1517306"/>
              <a:ext cx="5368769" cy="4573156"/>
            </a:xfrm>
            <a:prstGeom prst="rect">
              <a:avLst/>
            </a:prstGeom>
            <a:noFill/>
            <a:ln w="9525">
              <a:noFill/>
              <a:miter lim="800000"/>
              <a:headEnd/>
              <a:tailEnd/>
            </a:ln>
          </p:spPr>
        </p:pic>
        <p:sp>
          <p:nvSpPr>
            <p:cNvPr id="5" name="TextBox 4"/>
            <p:cNvSpPr txBox="1"/>
            <p:nvPr/>
          </p:nvSpPr>
          <p:spPr>
            <a:xfrm>
              <a:off x="2668470" y="3848224"/>
              <a:ext cx="434494" cy="523220"/>
            </a:xfrm>
            <a:prstGeom prst="rect">
              <a:avLst/>
            </a:prstGeom>
            <a:noFill/>
          </p:spPr>
          <p:txBody>
            <a:bodyPr wrap="square" rtlCol="0">
              <a:spAutoFit/>
            </a:bodyPr>
            <a:lstStyle/>
            <a:p>
              <a:pPr algn="ctr"/>
              <a:r>
                <a:rPr lang="en-US" sz="2800" b="1" dirty="0" smtClean="0"/>
                <a:t>A</a:t>
              </a:r>
              <a:endParaRPr lang="en-US" sz="2800" b="1" dirty="0"/>
            </a:p>
          </p:txBody>
        </p:sp>
        <p:sp>
          <p:nvSpPr>
            <p:cNvPr id="6" name="TextBox 5"/>
            <p:cNvSpPr txBox="1"/>
            <p:nvPr/>
          </p:nvSpPr>
          <p:spPr>
            <a:xfrm>
              <a:off x="6283602" y="4677418"/>
              <a:ext cx="402011" cy="523220"/>
            </a:xfrm>
            <a:prstGeom prst="rect">
              <a:avLst/>
            </a:prstGeom>
            <a:noFill/>
          </p:spPr>
          <p:txBody>
            <a:bodyPr wrap="square" rtlCol="0">
              <a:spAutoFit/>
            </a:bodyPr>
            <a:lstStyle/>
            <a:p>
              <a:pPr algn="ctr"/>
              <a:r>
                <a:rPr lang="en-US" sz="2800" b="1" dirty="0" smtClean="0"/>
                <a:t>B</a:t>
              </a:r>
              <a:endParaRPr lang="en-US" sz="2800" b="1" dirty="0"/>
            </a:p>
          </p:txBody>
        </p:sp>
      </p:grpSp>
      <p:grpSp>
        <p:nvGrpSpPr>
          <p:cNvPr id="7" name="Group 6"/>
          <p:cNvGrpSpPr/>
          <p:nvPr/>
        </p:nvGrpSpPr>
        <p:grpSpPr>
          <a:xfrm>
            <a:off x="3754495" y="975671"/>
            <a:ext cx="1636409" cy="523220"/>
            <a:chOff x="963172" y="5402179"/>
            <a:chExt cx="1636409" cy="523220"/>
          </a:xfrm>
        </p:grpSpPr>
        <p:sp>
          <p:nvSpPr>
            <p:cNvPr id="8"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9" name="Object 2"/>
            <p:cNvGraphicFramePr>
              <a:graphicFrameLocks noChangeAspect="1"/>
            </p:cNvGraphicFramePr>
            <p:nvPr/>
          </p:nvGraphicFramePr>
          <p:xfrm>
            <a:off x="1410901" y="5592279"/>
            <a:ext cx="762000" cy="182450"/>
          </p:xfrm>
          <a:graphic>
            <a:graphicData uri="http://schemas.openxmlformats.org/presentationml/2006/ole">
              <p:oleObj spid="_x0000_s285701" name="CS ChemDraw Drawing" r:id="rId4" imgW="1014619" imgH="243270" progId="ChemDraw.Document.6.0">
                <p:embed/>
              </p:oleObj>
            </a:graphicData>
          </a:graphic>
        </p:graphicFrame>
      </p:grpSp>
      <p:sp>
        <p:nvSpPr>
          <p:cNvPr id="11" name="Freeform 10"/>
          <p:cNvSpPr/>
          <p:nvPr/>
        </p:nvSpPr>
        <p:spPr>
          <a:xfrm>
            <a:off x="3867462" y="1883767"/>
            <a:ext cx="1469036" cy="792448"/>
          </a:xfrm>
          <a:custGeom>
            <a:avLst/>
            <a:gdLst>
              <a:gd name="connsiteX0" fmla="*/ 0 w 1469036"/>
              <a:gd name="connsiteY0" fmla="*/ 619593 h 859436"/>
              <a:gd name="connsiteX1" fmla="*/ 269823 w 1469036"/>
              <a:gd name="connsiteY1" fmla="*/ 274819 h 859436"/>
              <a:gd name="connsiteX2" fmla="*/ 599607 w 1469036"/>
              <a:gd name="connsiteY2" fmla="*/ 34977 h 859436"/>
              <a:gd name="connsiteX3" fmla="*/ 1004341 w 1469036"/>
              <a:gd name="connsiteY3" fmla="*/ 64957 h 859436"/>
              <a:gd name="connsiteX4" fmla="*/ 1304144 w 1469036"/>
              <a:gd name="connsiteY4" fmla="*/ 424721 h 859436"/>
              <a:gd name="connsiteX5" fmla="*/ 1469036 w 1469036"/>
              <a:gd name="connsiteY5" fmla="*/ 859436 h 8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36" h="859436">
                <a:moveTo>
                  <a:pt x="0" y="619593"/>
                </a:moveTo>
                <a:cubicBezTo>
                  <a:pt x="84944" y="495924"/>
                  <a:pt x="169889" y="372255"/>
                  <a:pt x="269823" y="274819"/>
                </a:cubicBezTo>
                <a:cubicBezTo>
                  <a:pt x="369757" y="177383"/>
                  <a:pt x="477187" y="69954"/>
                  <a:pt x="599607" y="34977"/>
                </a:cubicBezTo>
                <a:cubicBezTo>
                  <a:pt x="722027" y="0"/>
                  <a:pt x="886918" y="0"/>
                  <a:pt x="1004341" y="64957"/>
                </a:cubicBezTo>
                <a:cubicBezTo>
                  <a:pt x="1121764" y="129914"/>
                  <a:pt x="1226695" y="292308"/>
                  <a:pt x="1304144" y="424721"/>
                </a:cubicBezTo>
                <a:cubicBezTo>
                  <a:pt x="1381593" y="557134"/>
                  <a:pt x="1425314" y="708285"/>
                  <a:pt x="1469036" y="859436"/>
                </a:cubicBezTo>
              </a:path>
            </a:pathLst>
          </a:custGeom>
          <a:ln w="571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777522" y="1741361"/>
            <a:ext cx="1633928" cy="836950"/>
          </a:xfrm>
          <a:custGeom>
            <a:avLst/>
            <a:gdLst>
              <a:gd name="connsiteX0" fmla="*/ 1633928 w 1633928"/>
              <a:gd name="connsiteY0" fmla="*/ 836950 h 836950"/>
              <a:gd name="connsiteX1" fmla="*/ 1424065 w 1633928"/>
              <a:gd name="connsiteY1" fmla="*/ 372255 h 836950"/>
              <a:gd name="connsiteX2" fmla="*/ 1079292 w 1633928"/>
              <a:gd name="connsiteY2" fmla="*/ 57462 h 836950"/>
              <a:gd name="connsiteX3" fmla="*/ 599606 w 1633928"/>
              <a:gd name="connsiteY3" fmla="*/ 57462 h 836950"/>
              <a:gd name="connsiteX4" fmla="*/ 179882 w 1633928"/>
              <a:gd name="connsiteY4" fmla="*/ 402235 h 836950"/>
              <a:gd name="connsiteX5" fmla="*/ 0 w 1633928"/>
              <a:gd name="connsiteY5" fmla="*/ 627088 h 8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928" h="836950">
                <a:moveTo>
                  <a:pt x="1633928" y="836950"/>
                </a:moveTo>
                <a:cubicBezTo>
                  <a:pt x="1575216" y="669560"/>
                  <a:pt x="1516504" y="502170"/>
                  <a:pt x="1424065" y="372255"/>
                </a:cubicBezTo>
                <a:cubicBezTo>
                  <a:pt x="1331626" y="242340"/>
                  <a:pt x="1216702" y="109928"/>
                  <a:pt x="1079292" y="57462"/>
                </a:cubicBezTo>
                <a:cubicBezTo>
                  <a:pt x="941882" y="4996"/>
                  <a:pt x="749508" y="0"/>
                  <a:pt x="599606" y="57462"/>
                </a:cubicBezTo>
                <a:cubicBezTo>
                  <a:pt x="449704" y="114924"/>
                  <a:pt x="279816" y="307297"/>
                  <a:pt x="179882" y="402235"/>
                </a:cubicBezTo>
                <a:cubicBezTo>
                  <a:pt x="79948" y="497173"/>
                  <a:pt x="39974" y="562130"/>
                  <a:pt x="0" y="627088"/>
                </a:cubicBezTo>
              </a:path>
            </a:pathLst>
          </a:cu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486399" y="1813813"/>
            <a:ext cx="1409076" cy="830997"/>
          </a:xfrm>
          <a:prstGeom prst="rect">
            <a:avLst/>
          </a:prstGeom>
          <a:noFill/>
        </p:spPr>
        <p:txBody>
          <a:bodyPr wrap="square" rtlCol="0">
            <a:spAutoFit/>
          </a:bodyPr>
          <a:lstStyle/>
          <a:p>
            <a:r>
              <a:rPr lang="en-US" sz="2400" dirty="0" smtClean="0">
                <a:solidFill>
                  <a:srgbClr val="7030A0"/>
                </a:solidFill>
              </a:rPr>
              <a:t>Forward Reaction</a:t>
            </a:r>
            <a:endParaRPr lang="en-US" sz="2400" dirty="0">
              <a:solidFill>
                <a:srgbClr val="7030A0"/>
              </a:solidFill>
            </a:endParaRPr>
          </a:p>
        </p:txBody>
      </p:sp>
      <p:sp>
        <p:nvSpPr>
          <p:cNvPr id="15" name="TextBox 14"/>
          <p:cNvSpPr txBox="1"/>
          <p:nvPr/>
        </p:nvSpPr>
        <p:spPr>
          <a:xfrm>
            <a:off x="2655756" y="1381597"/>
            <a:ext cx="1409076" cy="830997"/>
          </a:xfrm>
          <a:prstGeom prst="rect">
            <a:avLst/>
          </a:prstGeom>
          <a:noFill/>
        </p:spPr>
        <p:txBody>
          <a:bodyPr wrap="square" rtlCol="0">
            <a:spAutoFit/>
          </a:bodyPr>
          <a:lstStyle/>
          <a:p>
            <a:r>
              <a:rPr lang="en-US" sz="2400" dirty="0" smtClean="0">
                <a:solidFill>
                  <a:schemeClr val="accent6">
                    <a:lumMod val="75000"/>
                  </a:schemeClr>
                </a:solidFill>
              </a:rPr>
              <a:t>Reverse Reaction</a:t>
            </a:r>
            <a:endParaRPr lang="en-US" sz="2400" dirty="0">
              <a:solidFill>
                <a:schemeClr val="accent6">
                  <a:lumMod val="75000"/>
                </a:schemeClr>
              </a:solidFill>
            </a:endParaRPr>
          </a:p>
        </p:txBody>
      </p:sp>
      <p:sp>
        <p:nvSpPr>
          <p:cNvPr id="16" name="TextBox 15"/>
          <p:cNvSpPr txBox="1"/>
          <p:nvPr/>
        </p:nvSpPr>
        <p:spPr>
          <a:xfrm>
            <a:off x="1454055" y="5966087"/>
            <a:ext cx="6640642" cy="830997"/>
          </a:xfrm>
          <a:prstGeom prst="rect">
            <a:avLst/>
          </a:prstGeom>
          <a:noFill/>
        </p:spPr>
        <p:txBody>
          <a:bodyPr wrap="square" rtlCol="0">
            <a:spAutoFit/>
          </a:bodyPr>
          <a:lstStyle/>
          <a:p>
            <a:r>
              <a:rPr lang="en-US" sz="2400" dirty="0" smtClean="0">
                <a:solidFill>
                  <a:srgbClr val="FF0000"/>
                </a:solidFill>
              </a:rPr>
              <a:t>At equilibrium, the number of balls rolling over the hill in each direction is equal. </a:t>
            </a:r>
            <a:endParaRPr lang="en-US" sz="2400" dirty="0">
              <a:solidFill>
                <a:srgbClr val="FF0000"/>
              </a:solidFill>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456400" y="0"/>
            <a:ext cx="8229600" cy="1143000"/>
          </a:xfrm>
        </p:spPr>
        <p:txBody>
          <a:bodyPr>
            <a:normAutofit/>
          </a:bodyPr>
          <a:lstStyle/>
          <a:p>
            <a:r>
              <a:rPr lang="en-US" sz="4000" u="sng" dirty="0" smtClean="0"/>
              <a:t>Equilibrium Constant</a:t>
            </a:r>
            <a:endParaRPr lang="en-US" sz="4000" u="sng" dirty="0"/>
          </a:p>
        </p:txBody>
      </p:sp>
      <p:sp>
        <p:nvSpPr>
          <p:cNvPr id="162823" name="Rectangle 1031"/>
          <p:cNvSpPr>
            <a:spLocks noGrp="1" noChangeArrowheads="1"/>
          </p:cNvSpPr>
          <p:nvPr>
            <p:ph sz="half" idx="1"/>
          </p:nvPr>
        </p:nvSpPr>
        <p:spPr>
          <a:xfrm>
            <a:off x="762000" y="1083650"/>
            <a:ext cx="8077200" cy="4672048"/>
          </a:xfrm>
        </p:spPr>
        <p:txBody>
          <a:bodyPr wrap="square">
            <a:spAutoFit/>
          </a:bodyPr>
          <a:lstStyle/>
          <a:p>
            <a:pPr>
              <a:buNone/>
            </a:pPr>
            <a:r>
              <a:rPr lang="en-US" altLang="en-US" sz="2400" dirty="0"/>
              <a:t>For </a:t>
            </a:r>
            <a:r>
              <a:rPr lang="en-US" altLang="en-US" sz="2400" dirty="0" smtClean="0"/>
              <a:t>a general reversible </a:t>
            </a:r>
            <a:r>
              <a:rPr lang="en-US" altLang="en-US" sz="2400" dirty="0"/>
              <a:t>reaction such as</a:t>
            </a:r>
            <a:r>
              <a:rPr lang="en-US" altLang="en-US" sz="2400" dirty="0" smtClean="0"/>
              <a:t>:</a:t>
            </a:r>
          </a:p>
          <a:p>
            <a:endParaRPr lang="en-US" altLang="en-US" sz="2400" dirty="0" smtClean="0"/>
          </a:p>
          <a:p>
            <a:endParaRPr lang="en-US" altLang="en-US" sz="2400" dirty="0" smtClean="0"/>
          </a:p>
          <a:p>
            <a:pPr>
              <a:spcBef>
                <a:spcPts val="0"/>
              </a:spcBef>
              <a:buNone/>
            </a:pPr>
            <a:r>
              <a:rPr lang="en-US" altLang="en-US" sz="2400" dirty="0" smtClean="0"/>
              <a:t>	</a:t>
            </a:r>
          </a:p>
          <a:p>
            <a:pPr>
              <a:spcBef>
                <a:spcPts val="0"/>
              </a:spcBef>
              <a:buNone/>
            </a:pPr>
            <a:r>
              <a:rPr lang="en-US" altLang="en-US" sz="2400" dirty="0" smtClean="0"/>
              <a:t>the equilibrium constant is written as</a:t>
            </a:r>
          </a:p>
          <a:p>
            <a:pPr>
              <a:buNone/>
            </a:pPr>
            <a:endParaRPr lang="en-US" altLang="en-US" sz="2400" dirty="0" smtClean="0"/>
          </a:p>
          <a:p>
            <a:pPr>
              <a:buNone/>
            </a:pPr>
            <a:endParaRPr lang="en-US" altLang="en-US" sz="2400" dirty="0" smtClean="0"/>
          </a:p>
          <a:p>
            <a:pPr>
              <a:buNone/>
            </a:pPr>
            <a:endParaRPr lang="en-US" altLang="en-US" sz="2400" dirty="0" smtClean="0"/>
          </a:p>
          <a:p>
            <a:endParaRPr lang="en-US" altLang="en-US" sz="2400" dirty="0" smtClean="0"/>
          </a:p>
          <a:p>
            <a:pPr>
              <a:buNone/>
            </a:pPr>
            <a:r>
              <a:rPr lang="en-US" altLang="en-US" sz="2400" dirty="0" smtClean="0"/>
              <a:t>The equilibrium constant for the overall reaction includes </a:t>
            </a:r>
            <a:r>
              <a:rPr lang="en-US" altLang="en-US" sz="2400" dirty="0" err="1" smtClean="0"/>
              <a:t>stoichiometric</a:t>
            </a:r>
            <a:r>
              <a:rPr lang="en-US" altLang="en-US" sz="2400" dirty="0" smtClean="0"/>
              <a:t> coefficients.</a:t>
            </a:r>
            <a:endParaRPr lang="en-US" altLang="en-US" sz="2400" dirty="0"/>
          </a:p>
        </p:txBody>
      </p:sp>
      <p:sp>
        <p:nvSpPr>
          <p:cNvPr id="7" name="Slide Number Placeholder 6"/>
          <p:cNvSpPr>
            <a:spLocks noGrp="1"/>
          </p:cNvSpPr>
          <p:nvPr>
            <p:ph type="sldNum" sz="quarter" idx="12"/>
          </p:nvPr>
        </p:nvSpPr>
        <p:spPr/>
        <p:txBody>
          <a:bodyPr/>
          <a:lstStyle/>
          <a:p>
            <a:fld id="{945E09D5-A9EC-4FEF-B7D7-761C1BCAFB45}" type="slidenum">
              <a:rPr lang="en-US"/>
              <a:pPr/>
              <a:t>13</a:t>
            </a:fld>
            <a:endParaRPr lang="en-US"/>
          </a:p>
        </p:txBody>
      </p:sp>
      <p:graphicFrame>
        <p:nvGraphicFramePr>
          <p:cNvPr id="13" name="Object 2"/>
          <p:cNvGraphicFramePr>
            <a:graphicFrameLocks noChangeAspect="1"/>
          </p:cNvGraphicFramePr>
          <p:nvPr/>
        </p:nvGraphicFramePr>
        <p:xfrm>
          <a:off x="862264" y="3370412"/>
          <a:ext cx="5092700" cy="1282148"/>
        </p:xfrm>
        <a:graphic>
          <a:graphicData uri="http://schemas.openxmlformats.org/presentationml/2006/ole">
            <p:oleObj spid="_x0000_s256009" name="Equation" r:id="rId4" imgW="1764534" imgH="444307" progId="Equation.3">
              <p:embed/>
            </p:oleObj>
          </a:graphicData>
        </a:graphic>
      </p:graphicFrame>
      <p:grpSp>
        <p:nvGrpSpPr>
          <p:cNvPr id="23" name="Group 22"/>
          <p:cNvGrpSpPr/>
          <p:nvPr/>
        </p:nvGrpSpPr>
        <p:grpSpPr>
          <a:xfrm>
            <a:off x="2718483" y="167951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1" name="Object 2"/>
            <p:cNvGraphicFramePr>
              <a:graphicFrameLocks noChangeAspect="1"/>
            </p:cNvGraphicFramePr>
            <p:nvPr/>
          </p:nvGraphicFramePr>
          <p:xfrm>
            <a:off x="4269597" y="1896187"/>
            <a:ext cx="620034" cy="182450"/>
          </p:xfrm>
          <a:graphic>
            <a:graphicData uri="http://schemas.openxmlformats.org/presentationml/2006/ole">
              <p:oleObj spid="_x0000_s256010" name="CS ChemDraw Drawing" r:id="rId5" imgW="1014619" imgH="243270" progId="ChemDraw.Document.6.0">
                <p:embed/>
              </p:oleObj>
            </a:graphicData>
          </a:graphic>
        </p:graphicFrame>
      </p:grpSp>
      <p:sp>
        <p:nvSpPr>
          <p:cNvPr id="22" name="Text Box 25"/>
          <p:cNvSpPr txBox="1">
            <a:spLocks noChangeArrowheads="1"/>
          </p:cNvSpPr>
          <p:nvPr/>
        </p:nvSpPr>
        <p:spPr bwMode="auto">
          <a:xfrm>
            <a:off x="6306536" y="3740496"/>
            <a:ext cx="2731586" cy="461665"/>
          </a:xfrm>
          <a:prstGeom prst="rect">
            <a:avLst/>
          </a:prstGeom>
          <a:noFill/>
          <a:ln w="57150" cmpd="thinThick">
            <a:solidFill>
              <a:schemeClr val="tx1"/>
            </a:solidFill>
            <a:miter lim="800000"/>
            <a:headEnd/>
            <a:tailEnd/>
          </a:ln>
        </p:spPr>
        <p:txBody>
          <a:bodyPr wrap="square">
            <a:spAutoFit/>
          </a:bodyPr>
          <a:lstStyle/>
          <a:p>
            <a:pPr algn="ctr"/>
            <a:r>
              <a:rPr lang="en-US" sz="2400" b="1" i="1" dirty="0"/>
              <a:t>Law of Mass Action</a:t>
            </a:r>
          </a:p>
        </p:txBody>
      </p:sp>
      <p:sp>
        <p:nvSpPr>
          <p:cNvPr id="24" name="Text Box 27"/>
          <p:cNvSpPr txBox="1">
            <a:spLocks noChangeArrowheads="1"/>
          </p:cNvSpPr>
          <p:nvPr/>
        </p:nvSpPr>
        <p:spPr bwMode="auto">
          <a:xfrm>
            <a:off x="189025" y="5825123"/>
            <a:ext cx="8931231" cy="461665"/>
          </a:xfrm>
          <a:prstGeom prst="rect">
            <a:avLst/>
          </a:prstGeom>
          <a:noFill/>
          <a:ln w="9525">
            <a:noFill/>
            <a:miter lim="800000"/>
            <a:headEnd/>
            <a:tailEnd/>
          </a:ln>
        </p:spPr>
        <p:txBody>
          <a:bodyPr wrap="square">
            <a:spAutoFit/>
          </a:bodyPr>
          <a:lstStyle/>
          <a:p>
            <a:r>
              <a:rPr lang="en-US" sz="2400" dirty="0">
                <a:solidFill>
                  <a:srgbClr val="FF0000"/>
                </a:solidFill>
              </a:rPr>
              <a:t>General practice </a:t>
            </a:r>
            <a:r>
              <a:rPr lang="en-US" sz="2400" dirty="0" smtClean="0">
                <a:solidFill>
                  <a:srgbClr val="FF0000"/>
                </a:solidFill>
              </a:rPr>
              <a:t>is </a:t>
            </a:r>
            <a:r>
              <a:rPr lang="en-US" sz="2400" b="1" dirty="0" smtClean="0">
                <a:solidFill>
                  <a:srgbClr val="FF0000"/>
                </a:solidFill>
              </a:rPr>
              <a:t>not</a:t>
            </a:r>
            <a:r>
              <a:rPr lang="en-US" sz="2400" dirty="0" smtClean="0">
                <a:solidFill>
                  <a:srgbClr val="FF0000"/>
                </a:solidFill>
              </a:rPr>
              <a:t> </a:t>
            </a:r>
            <a:r>
              <a:rPr lang="en-US" sz="2400" dirty="0">
                <a:solidFill>
                  <a:srgbClr val="FF0000"/>
                </a:solidFill>
              </a:rPr>
              <a:t>to include units for the equilibrium constant.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p:cNvPicPr>
            <a:picLocks noChangeAspect="1" noChangeArrowheads="1"/>
          </p:cNvPicPr>
          <p:nvPr/>
        </p:nvPicPr>
        <p:blipFill>
          <a:blip r:embed="rId3" cstate="print"/>
          <a:srcRect/>
          <a:stretch>
            <a:fillRect/>
          </a:stretch>
        </p:blipFill>
        <p:spPr bwMode="auto">
          <a:xfrm>
            <a:off x="379400" y="3560711"/>
            <a:ext cx="6096668" cy="3029484"/>
          </a:xfrm>
          <a:prstGeom prst="rect">
            <a:avLst/>
          </a:prstGeom>
          <a:noFill/>
          <a:ln w="9525">
            <a:noFill/>
            <a:miter lim="800000"/>
            <a:headEnd/>
            <a:tailEnd/>
          </a:ln>
        </p:spPr>
      </p:pic>
      <p:pic>
        <p:nvPicPr>
          <p:cNvPr id="7173" name="Picture 14"/>
          <p:cNvPicPr>
            <a:picLocks noChangeAspect="1" noChangeArrowheads="1"/>
          </p:cNvPicPr>
          <p:nvPr/>
        </p:nvPicPr>
        <p:blipFill>
          <a:blip r:embed="rId4" cstate="print"/>
          <a:srcRect/>
          <a:stretch>
            <a:fillRect/>
          </a:stretch>
        </p:blipFill>
        <p:spPr bwMode="auto">
          <a:xfrm>
            <a:off x="2190649" y="1431946"/>
            <a:ext cx="4551515" cy="1888769"/>
          </a:xfrm>
          <a:prstGeom prst="rect">
            <a:avLst/>
          </a:prstGeom>
          <a:noFill/>
          <a:ln w="9525">
            <a:noFill/>
            <a:miter lim="800000"/>
            <a:headEnd/>
            <a:tailEnd/>
          </a:ln>
        </p:spPr>
      </p:pic>
      <p:sp>
        <p:nvSpPr>
          <p:cNvPr id="9" name="Rectangle 2"/>
          <p:cNvSpPr txBox="1">
            <a:spLocks noChangeArrowheads="1"/>
          </p:cNvSpPr>
          <p:nvPr/>
        </p:nvSpPr>
        <p:spPr>
          <a:xfrm>
            <a:off x="4564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smtClean="0">
                <a:ln>
                  <a:noFill/>
                </a:ln>
                <a:solidFill>
                  <a:schemeClr val="tx1"/>
                </a:solidFill>
                <a:effectLst/>
                <a:uLnTx/>
                <a:uFillTx/>
                <a:latin typeface="+mj-lt"/>
                <a:ea typeface="+mj-ea"/>
                <a:cs typeface="+mj-cs"/>
              </a:rPr>
              <a:t>Equilibrium Constant</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2859502" y="729912"/>
            <a:ext cx="3334924" cy="473807"/>
            <a:chOff x="3080886" y="974190"/>
            <a:chExt cx="2644309" cy="375688"/>
          </a:xfrm>
        </p:grpSpPr>
        <p:sp>
          <p:nvSpPr>
            <p:cNvPr id="11" name="Text Box 12"/>
            <p:cNvSpPr txBox="1">
              <a:spLocks noChangeArrowheads="1"/>
            </p:cNvSpPr>
            <p:nvPr/>
          </p:nvSpPr>
          <p:spPr bwMode="auto">
            <a:xfrm>
              <a:off x="3080886" y="983817"/>
              <a:ext cx="868378" cy="366061"/>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12" name="Text Box 22"/>
            <p:cNvSpPr txBox="1">
              <a:spLocks noChangeArrowheads="1"/>
            </p:cNvSpPr>
            <p:nvPr/>
          </p:nvSpPr>
          <p:spPr bwMode="auto">
            <a:xfrm>
              <a:off x="4816144" y="974190"/>
              <a:ext cx="909051" cy="366061"/>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13" name="Object 2"/>
            <p:cNvGraphicFramePr>
              <a:graphicFrameLocks noChangeAspect="1"/>
            </p:cNvGraphicFramePr>
            <p:nvPr/>
          </p:nvGraphicFramePr>
          <p:xfrm>
            <a:off x="4104365" y="1095687"/>
            <a:ext cx="602385" cy="182450"/>
          </p:xfrm>
          <a:graphic>
            <a:graphicData uri="http://schemas.openxmlformats.org/presentationml/2006/ole">
              <p:oleObj spid="_x0000_s212996" name="CS ChemDraw Drawing" r:id="rId5" imgW="1014619" imgH="243270" progId="ChemDraw.Document.6.0">
                <p:embed/>
              </p:oleObj>
            </a:graphicData>
          </a:graphic>
        </p:graphicFrame>
      </p:grpSp>
      <p:grpSp>
        <p:nvGrpSpPr>
          <p:cNvPr id="14" name="Group 13"/>
          <p:cNvGrpSpPr/>
          <p:nvPr/>
        </p:nvGrpSpPr>
        <p:grpSpPr>
          <a:xfrm>
            <a:off x="6958317" y="1799338"/>
            <a:ext cx="1946525" cy="877084"/>
            <a:chOff x="3335577" y="5697604"/>
            <a:chExt cx="1946525" cy="877084"/>
          </a:xfrm>
        </p:grpSpPr>
        <p:sp>
          <p:nvSpPr>
            <p:cNvPr id="15" name="Text Box 6"/>
            <p:cNvSpPr txBox="1">
              <a:spLocks noChangeArrowheads="1"/>
            </p:cNvSpPr>
            <p:nvPr/>
          </p:nvSpPr>
          <p:spPr bwMode="auto">
            <a:xfrm>
              <a:off x="3924333" y="5697604"/>
              <a:ext cx="13577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smtClean="0"/>
                <a:t>[NO</a:t>
              </a:r>
              <a:r>
                <a:rPr lang="en-US" altLang="en-US" baseline="-25000" dirty="0" smtClean="0"/>
                <a:t>2</a:t>
              </a:r>
              <a:r>
                <a:rPr lang="en-US" altLang="en-US" dirty="0" smtClean="0"/>
                <a:t>]</a:t>
              </a:r>
              <a:r>
                <a:rPr lang="en-US" altLang="en-US" baseline="30000" dirty="0" smtClean="0"/>
                <a:t>2</a:t>
              </a:r>
              <a:endParaRPr lang="en-US" altLang="en-US" baseline="30000" dirty="0"/>
            </a:p>
          </p:txBody>
        </p:sp>
        <p:sp>
          <p:nvSpPr>
            <p:cNvPr id="16" name="Rectangle 15"/>
            <p:cNvSpPr/>
            <p:nvPr/>
          </p:nvSpPr>
          <p:spPr>
            <a:xfrm>
              <a:off x="3773031" y="5908878"/>
              <a:ext cx="338554" cy="461665"/>
            </a:xfrm>
            <a:prstGeom prst="rect">
              <a:avLst/>
            </a:prstGeom>
          </p:spPr>
          <p:txBody>
            <a:bodyPr wrap="none">
              <a:spAutoFit/>
            </a:bodyPr>
            <a:lstStyle/>
            <a:p>
              <a:r>
                <a:rPr lang="en-US" altLang="en-US" sz="2400" b="1" dirty="0" smtClean="0"/>
                <a:t>=</a:t>
              </a:r>
              <a:endParaRPr lang="en-US" sz="2400" b="1" dirty="0"/>
            </a:p>
          </p:txBody>
        </p:sp>
        <p:sp>
          <p:nvSpPr>
            <p:cNvPr id="17" name="Text Box 6"/>
            <p:cNvSpPr txBox="1">
              <a:spLocks noChangeArrowheads="1"/>
            </p:cNvSpPr>
            <p:nvPr/>
          </p:nvSpPr>
          <p:spPr bwMode="auto">
            <a:xfrm>
              <a:off x="3335577" y="5937894"/>
              <a:ext cx="546299" cy="47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smtClean="0"/>
                <a:t>K</a:t>
              </a:r>
              <a:endParaRPr lang="en-US" altLang="en-US" dirty="0"/>
            </a:p>
          </p:txBody>
        </p:sp>
        <p:cxnSp>
          <p:nvCxnSpPr>
            <p:cNvPr id="19" name="Straight Connector 18"/>
            <p:cNvCxnSpPr/>
            <p:nvPr/>
          </p:nvCxnSpPr>
          <p:spPr>
            <a:xfrm>
              <a:off x="4145125" y="6159910"/>
              <a:ext cx="8963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6"/>
            <p:cNvSpPr txBox="1">
              <a:spLocks noChangeArrowheads="1"/>
            </p:cNvSpPr>
            <p:nvPr/>
          </p:nvSpPr>
          <p:spPr bwMode="auto">
            <a:xfrm>
              <a:off x="3996417" y="6113023"/>
              <a:ext cx="12183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smtClean="0"/>
                <a:t>[N</a:t>
              </a:r>
              <a:r>
                <a:rPr lang="en-US" altLang="en-US" baseline="-25000" dirty="0" smtClean="0"/>
                <a:t>2</a:t>
              </a:r>
              <a:r>
                <a:rPr lang="en-US" altLang="en-US" dirty="0" smtClean="0"/>
                <a:t>O</a:t>
              </a:r>
              <a:r>
                <a:rPr lang="en-US" altLang="en-US" baseline="-25000" dirty="0" smtClean="0"/>
                <a:t>4</a:t>
              </a:r>
              <a:r>
                <a:rPr lang="en-US" altLang="en-US" dirty="0" smtClean="0"/>
                <a:t>]</a:t>
              </a:r>
              <a:endParaRPr lang="en-US" altLang="en-US" dirty="0"/>
            </a:p>
          </p:txBody>
        </p:sp>
      </p:grpSp>
      <p:sp>
        <p:nvSpPr>
          <p:cNvPr id="24" name="Rectangle 23"/>
          <p:cNvSpPr/>
          <p:nvPr/>
        </p:nvSpPr>
        <p:spPr>
          <a:xfrm>
            <a:off x="4273618" y="3420094"/>
            <a:ext cx="2329314" cy="3567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380522" y="5332396"/>
            <a:ext cx="1010652" cy="11742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24518" y="4892710"/>
            <a:ext cx="1625766" cy="461665"/>
          </a:xfrm>
          <a:prstGeom prst="rect">
            <a:avLst/>
          </a:prstGeom>
        </p:spPr>
        <p:txBody>
          <a:bodyPr wrap="none">
            <a:spAutoFit/>
          </a:bodyPr>
          <a:lstStyle/>
          <a:p>
            <a:r>
              <a:rPr lang="en-US" altLang="en-US" sz="2400" b="1" dirty="0" smtClean="0">
                <a:solidFill>
                  <a:srgbClr val="FF0000"/>
                </a:solidFill>
              </a:rPr>
              <a:t>=  4.6 x 10</a:t>
            </a:r>
            <a:r>
              <a:rPr lang="en-US" altLang="en-US" sz="2400" b="1" baseline="30000" dirty="0" smtClean="0">
                <a:solidFill>
                  <a:srgbClr val="FF0000"/>
                </a:solidFill>
              </a:rPr>
              <a:t>-3</a:t>
            </a:r>
            <a:endParaRPr lang="en-US" sz="2400" b="1" baseline="30000" dirty="0">
              <a:solidFill>
                <a:srgbClr val="FF0000"/>
              </a:solidFill>
            </a:endParaRPr>
          </a:p>
        </p:txBody>
      </p:sp>
      <p:sp>
        <p:nvSpPr>
          <p:cNvPr id="27" name="Text Box 6"/>
          <p:cNvSpPr txBox="1">
            <a:spLocks noChangeArrowheads="1"/>
          </p:cNvSpPr>
          <p:nvPr/>
        </p:nvSpPr>
        <p:spPr bwMode="auto">
          <a:xfrm>
            <a:off x="6896689" y="4912101"/>
            <a:ext cx="546299" cy="47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smtClean="0">
                <a:solidFill>
                  <a:srgbClr val="FF0000"/>
                </a:solidFill>
              </a:rPr>
              <a:t>K</a:t>
            </a:r>
            <a:endParaRPr lang="en-US" altLang="en-US" dirty="0">
              <a:solidFill>
                <a:srgbClr val="FF0000"/>
              </a:solidFill>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1969" name="Picture 1"/>
          <p:cNvPicPr>
            <a:picLocks noChangeAspect="1" noChangeArrowheads="1"/>
          </p:cNvPicPr>
          <p:nvPr/>
        </p:nvPicPr>
        <p:blipFill>
          <a:blip r:embed="rId2" cstate="print"/>
          <a:srcRect/>
          <a:stretch>
            <a:fillRect/>
          </a:stretch>
        </p:blipFill>
        <p:spPr bwMode="auto">
          <a:xfrm>
            <a:off x="2764910" y="1060305"/>
            <a:ext cx="3529011" cy="392112"/>
          </a:xfrm>
          <a:prstGeom prst="rect">
            <a:avLst/>
          </a:prstGeom>
          <a:noFill/>
          <a:ln w="9525">
            <a:noFill/>
            <a:miter lim="800000"/>
            <a:headEnd/>
            <a:tailEnd/>
          </a:ln>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Three Species Equilibrium</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pic>
        <p:nvPicPr>
          <p:cNvPr id="211970" name="Picture 2"/>
          <p:cNvPicPr>
            <a:picLocks noChangeAspect="1" noChangeArrowheads="1"/>
          </p:cNvPicPr>
          <p:nvPr/>
        </p:nvPicPr>
        <p:blipFill>
          <a:blip r:embed="rId3" cstate="print"/>
          <a:srcRect/>
          <a:stretch>
            <a:fillRect/>
          </a:stretch>
        </p:blipFill>
        <p:spPr bwMode="auto">
          <a:xfrm>
            <a:off x="628400" y="1717181"/>
            <a:ext cx="7842313" cy="4077669"/>
          </a:xfrm>
          <a:prstGeom prst="rect">
            <a:avLst/>
          </a:prstGeom>
          <a:noFill/>
          <a:ln w="9525">
            <a:noFill/>
            <a:miter lim="800000"/>
            <a:headEnd/>
            <a:tailEnd/>
          </a:ln>
        </p:spPr>
      </p:pic>
      <p:sp>
        <p:nvSpPr>
          <p:cNvPr id="9" name="Rectangle 8"/>
          <p:cNvSpPr/>
          <p:nvPr/>
        </p:nvSpPr>
        <p:spPr>
          <a:xfrm>
            <a:off x="955983" y="5910920"/>
            <a:ext cx="7226116" cy="707886"/>
          </a:xfrm>
          <a:prstGeom prst="rect">
            <a:avLst/>
          </a:prstGeom>
        </p:spPr>
        <p:txBody>
          <a:bodyPr wrap="square">
            <a:spAutoFit/>
          </a:bodyPr>
          <a:lstStyle/>
          <a:p>
            <a:r>
              <a:rPr lang="en-US" sz="2000" dirty="0" smtClean="0">
                <a:solidFill>
                  <a:srgbClr val="FF0000"/>
                </a:solidFill>
              </a:rPr>
              <a:t>No matter how you set up the reaction, the value of the equilibrium constant will be the same if the temperature is the same.</a:t>
            </a:r>
            <a:endParaRPr lang="en-US" sz="2000" dirty="0">
              <a:solidFill>
                <a:srgbClr val="FF0000"/>
              </a:solidFill>
            </a:endParaRPr>
          </a:p>
        </p:txBody>
      </p:sp>
      <p:sp>
        <p:nvSpPr>
          <p:cNvPr id="6" name="Rectangle 5"/>
          <p:cNvSpPr/>
          <p:nvPr/>
        </p:nvSpPr>
        <p:spPr>
          <a:xfrm>
            <a:off x="6064318" y="1654794"/>
            <a:ext cx="2546282" cy="412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781794" y="4411688"/>
            <a:ext cx="7802089" cy="2161311"/>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71897" y="2006931"/>
            <a:ext cx="7802089" cy="2161311"/>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4" name="Text Box 4"/>
          <p:cNvSpPr txBox="1">
            <a:spLocks noChangeArrowheads="1"/>
          </p:cNvSpPr>
          <p:nvPr/>
        </p:nvSpPr>
        <p:spPr bwMode="auto">
          <a:xfrm>
            <a:off x="5990640" y="2108855"/>
            <a:ext cx="819455" cy="400110"/>
          </a:xfrm>
          <a:prstGeom prst="rect">
            <a:avLst/>
          </a:prstGeom>
          <a:noFill/>
          <a:ln w="9525">
            <a:noFill/>
            <a:miter lim="800000"/>
            <a:headEnd/>
            <a:tailEnd/>
          </a:ln>
        </p:spPr>
        <p:txBody>
          <a:bodyPr wrap="none">
            <a:spAutoFit/>
          </a:bodyPr>
          <a:lstStyle/>
          <a:p>
            <a:r>
              <a:rPr lang="en-US" sz="2000" i="1" dirty="0"/>
              <a:t>K</a:t>
            </a:r>
            <a:r>
              <a:rPr lang="en-US" sz="2000" dirty="0"/>
              <a:t> &gt;&gt; 1</a:t>
            </a:r>
            <a:endParaRPr lang="en-US" sz="2000" i="1" dirty="0"/>
          </a:p>
        </p:txBody>
      </p:sp>
      <p:sp>
        <p:nvSpPr>
          <p:cNvPr id="30727" name="Text Box 7"/>
          <p:cNvSpPr txBox="1">
            <a:spLocks noChangeArrowheads="1"/>
          </p:cNvSpPr>
          <p:nvPr/>
        </p:nvSpPr>
        <p:spPr bwMode="auto">
          <a:xfrm>
            <a:off x="4891727" y="2571993"/>
            <a:ext cx="3029114" cy="400110"/>
          </a:xfrm>
          <a:prstGeom prst="rect">
            <a:avLst/>
          </a:prstGeom>
          <a:noFill/>
          <a:ln w="9525">
            <a:noFill/>
            <a:miter lim="800000"/>
            <a:headEnd/>
            <a:tailEnd/>
          </a:ln>
        </p:spPr>
        <p:txBody>
          <a:bodyPr wrap="square">
            <a:spAutoFit/>
          </a:bodyPr>
          <a:lstStyle/>
          <a:p>
            <a:pPr algn="ctr"/>
            <a:r>
              <a:rPr lang="en-US" sz="2000" dirty="0"/>
              <a:t>Favor </a:t>
            </a:r>
            <a:r>
              <a:rPr lang="en-US" sz="2000" dirty="0" smtClean="0"/>
              <a:t>product formation</a:t>
            </a:r>
            <a:endParaRPr lang="en-US" sz="2000" dirty="0"/>
          </a:p>
        </p:txBody>
      </p:sp>
      <p:grpSp>
        <p:nvGrpSpPr>
          <p:cNvPr id="2" name="Group 13"/>
          <p:cNvGrpSpPr>
            <a:grpSpLocks/>
          </p:cNvGrpSpPr>
          <p:nvPr/>
        </p:nvGrpSpPr>
        <p:grpSpPr bwMode="auto">
          <a:xfrm>
            <a:off x="5680356" y="989710"/>
            <a:ext cx="1692275" cy="955674"/>
            <a:chOff x="1046" y="2696"/>
            <a:chExt cx="1066" cy="602"/>
          </a:xfrm>
        </p:grpSpPr>
        <p:sp>
          <p:nvSpPr>
            <p:cNvPr id="9233" name="Text Box 14"/>
            <p:cNvSpPr txBox="1">
              <a:spLocks noChangeArrowheads="1"/>
            </p:cNvSpPr>
            <p:nvPr/>
          </p:nvSpPr>
          <p:spPr bwMode="auto">
            <a:xfrm>
              <a:off x="1046" y="2857"/>
              <a:ext cx="401" cy="291"/>
            </a:xfrm>
            <a:prstGeom prst="rect">
              <a:avLst/>
            </a:prstGeom>
            <a:noFill/>
            <a:ln w="9525">
              <a:noFill/>
              <a:miter lim="800000"/>
              <a:headEnd/>
              <a:tailEnd/>
            </a:ln>
          </p:spPr>
          <p:txBody>
            <a:bodyPr wrap="none">
              <a:spAutoFit/>
            </a:bodyPr>
            <a:lstStyle/>
            <a:p>
              <a:r>
                <a:rPr lang="en-US" sz="2400" i="1"/>
                <a:t>K</a:t>
              </a:r>
              <a:r>
                <a:rPr lang="en-US" sz="2400"/>
                <a:t> = </a:t>
              </a:r>
              <a:endParaRPr lang="en-US" sz="2400" i="1"/>
            </a:p>
          </p:txBody>
        </p:sp>
        <p:grpSp>
          <p:nvGrpSpPr>
            <p:cNvPr id="3" name="Group 15"/>
            <p:cNvGrpSpPr>
              <a:grpSpLocks/>
            </p:cNvGrpSpPr>
            <p:nvPr/>
          </p:nvGrpSpPr>
          <p:grpSpPr bwMode="auto">
            <a:xfrm>
              <a:off x="1400" y="2696"/>
              <a:ext cx="712" cy="602"/>
              <a:chOff x="3379" y="2761"/>
              <a:chExt cx="712" cy="602"/>
            </a:xfrm>
          </p:grpSpPr>
          <p:sp>
            <p:nvSpPr>
              <p:cNvPr id="9235" name="Text Box 16"/>
              <p:cNvSpPr txBox="1">
                <a:spLocks noChangeArrowheads="1"/>
              </p:cNvSpPr>
              <p:nvPr/>
            </p:nvSpPr>
            <p:spPr bwMode="auto">
              <a:xfrm>
                <a:off x="3379" y="2761"/>
                <a:ext cx="697" cy="291"/>
              </a:xfrm>
              <a:prstGeom prst="rect">
                <a:avLst/>
              </a:prstGeom>
              <a:noFill/>
              <a:ln w="9525">
                <a:noFill/>
                <a:miter lim="800000"/>
                <a:headEnd/>
                <a:tailEnd/>
              </a:ln>
            </p:spPr>
            <p:txBody>
              <a:bodyPr wrap="none">
                <a:spAutoFit/>
              </a:bodyPr>
              <a:lstStyle/>
              <a:p>
                <a:r>
                  <a:rPr lang="en-US" sz="2400"/>
                  <a:t>[C]</a:t>
                </a:r>
                <a:r>
                  <a:rPr lang="en-US" sz="2400" i="1" baseline="30000"/>
                  <a:t>c</a:t>
                </a:r>
                <a:r>
                  <a:rPr lang="en-US" sz="2400"/>
                  <a:t>[D]</a:t>
                </a:r>
                <a:r>
                  <a:rPr lang="en-US" sz="2400" i="1" baseline="30000"/>
                  <a:t>d</a:t>
                </a:r>
                <a:endParaRPr lang="en-US" sz="2400" i="1"/>
              </a:p>
            </p:txBody>
          </p:sp>
          <p:sp>
            <p:nvSpPr>
              <p:cNvPr id="9236" name="Text Box 17"/>
              <p:cNvSpPr txBox="1">
                <a:spLocks noChangeArrowheads="1"/>
              </p:cNvSpPr>
              <p:nvPr/>
            </p:nvSpPr>
            <p:spPr bwMode="auto">
              <a:xfrm>
                <a:off x="3386" y="3072"/>
                <a:ext cx="705" cy="291"/>
              </a:xfrm>
              <a:prstGeom prst="rect">
                <a:avLst/>
              </a:prstGeom>
              <a:noFill/>
              <a:ln w="9525">
                <a:noFill/>
                <a:miter lim="800000"/>
                <a:headEnd/>
                <a:tailEnd/>
              </a:ln>
            </p:spPr>
            <p:txBody>
              <a:bodyPr wrap="none">
                <a:spAutoFit/>
              </a:bodyPr>
              <a:lstStyle/>
              <a:p>
                <a:r>
                  <a:rPr lang="en-US" sz="2400" dirty="0"/>
                  <a:t>[A]</a:t>
                </a:r>
                <a:r>
                  <a:rPr lang="en-US" sz="2400" i="1" baseline="30000" dirty="0"/>
                  <a:t>a</a:t>
                </a:r>
                <a:r>
                  <a:rPr lang="en-US" sz="2400" dirty="0"/>
                  <a:t>[B]</a:t>
                </a:r>
                <a:r>
                  <a:rPr lang="en-US" sz="2400" i="1" baseline="30000" dirty="0"/>
                  <a:t>b</a:t>
                </a:r>
                <a:endParaRPr lang="en-US" sz="2400" i="1" dirty="0"/>
              </a:p>
            </p:txBody>
          </p:sp>
          <p:sp>
            <p:nvSpPr>
              <p:cNvPr id="9237" name="Line 18"/>
              <p:cNvSpPr>
                <a:spLocks noChangeShapeType="1"/>
              </p:cNvSpPr>
              <p:nvPr/>
            </p:nvSpPr>
            <p:spPr bwMode="auto">
              <a:xfrm>
                <a:off x="3413" y="3060"/>
                <a:ext cx="672" cy="0"/>
              </a:xfrm>
              <a:prstGeom prst="line">
                <a:avLst/>
              </a:prstGeom>
              <a:noFill/>
              <a:ln w="28575">
                <a:solidFill>
                  <a:schemeClr val="tx1"/>
                </a:solidFill>
                <a:round/>
                <a:headEnd/>
                <a:tailEnd/>
              </a:ln>
            </p:spPr>
            <p:txBody>
              <a:bodyPr/>
              <a:lstStyle/>
              <a:p>
                <a:endParaRPr lang="en-US" sz="2400"/>
              </a:p>
            </p:txBody>
          </p:sp>
        </p:grpSp>
      </p:grpSp>
      <p:grpSp>
        <p:nvGrpSpPr>
          <p:cNvPr id="23" name="Group 22"/>
          <p:cNvGrpSpPr/>
          <p:nvPr/>
        </p:nvGrpSpPr>
        <p:grpSpPr>
          <a:xfrm>
            <a:off x="1293444" y="1192628"/>
            <a:ext cx="3635932" cy="584775"/>
            <a:chOff x="2718483" y="1679518"/>
            <a:chExt cx="3635932" cy="584775"/>
          </a:xfrm>
        </p:grpSpPr>
        <p:sp>
          <p:nvSpPr>
            <p:cNvPr id="24"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5" name="Object 2"/>
            <p:cNvGraphicFramePr>
              <a:graphicFrameLocks noChangeAspect="1"/>
            </p:cNvGraphicFramePr>
            <p:nvPr/>
          </p:nvGraphicFramePr>
          <p:xfrm>
            <a:off x="4269597" y="1896187"/>
            <a:ext cx="620034" cy="182450"/>
          </p:xfrm>
          <a:graphic>
            <a:graphicData uri="http://schemas.openxmlformats.org/presentationml/2006/ole">
              <p:oleObj spid="_x0000_s206861" name="CS ChemDraw Drawing" r:id="rId3" imgW="1014619" imgH="243270" progId="ChemDraw.Document.6.0">
                <p:embed/>
              </p:oleObj>
            </a:graphicData>
          </a:graphic>
        </p:graphicFrame>
      </p:grpSp>
      <p:pic>
        <p:nvPicPr>
          <p:cNvPr id="206850" name="Picture 2"/>
          <p:cNvPicPr>
            <a:picLocks noChangeAspect="1" noChangeArrowheads="1"/>
          </p:cNvPicPr>
          <p:nvPr/>
        </p:nvPicPr>
        <p:blipFill>
          <a:blip r:embed="rId4" cstate="print"/>
          <a:srcRect/>
          <a:stretch>
            <a:fillRect/>
          </a:stretch>
        </p:blipFill>
        <p:spPr bwMode="auto">
          <a:xfrm>
            <a:off x="918792" y="2114984"/>
            <a:ext cx="3605706" cy="1958934"/>
          </a:xfrm>
          <a:prstGeom prst="rect">
            <a:avLst/>
          </a:prstGeom>
          <a:noFill/>
          <a:ln w="9525">
            <a:noFill/>
            <a:miter lim="800000"/>
            <a:headEnd/>
            <a:tailEnd/>
          </a:ln>
        </p:spPr>
      </p:pic>
      <p:pic>
        <p:nvPicPr>
          <p:cNvPr id="206851" name="Picture 3"/>
          <p:cNvPicPr>
            <a:picLocks noChangeAspect="1" noChangeArrowheads="1"/>
          </p:cNvPicPr>
          <p:nvPr/>
        </p:nvPicPr>
        <p:blipFill>
          <a:blip r:embed="rId5" cstate="print"/>
          <a:srcRect/>
          <a:stretch>
            <a:fillRect/>
          </a:stretch>
        </p:blipFill>
        <p:spPr bwMode="auto">
          <a:xfrm>
            <a:off x="914400" y="4533306"/>
            <a:ext cx="3645725" cy="1965212"/>
          </a:xfrm>
          <a:prstGeom prst="rect">
            <a:avLst/>
          </a:prstGeom>
          <a:noFill/>
          <a:ln w="9525">
            <a:noFill/>
            <a:miter lim="800000"/>
            <a:headEnd/>
            <a:tailEnd/>
          </a:ln>
        </p:spPr>
      </p:pic>
      <p:sp>
        <p:nvSpPr>
          <p:cNvPr id="27" name="Text Box 7"/>
          <p:cNvSpPr txBox="1">
            <a:spLocks noChangeArrowheads="1"/>
          </p:cNvSpPr>
          <p:nvPr/>
        </p:nvSpPr>
        <p:spPr bwMode="auto">
          <a:xfrm>
            <a:off x="5436008" y="2997535"/>
            <a:ext cx="1914819" cy="523220"/>
          </a:xfrm>
          <a:prstGeom prst="rect">
            <a:avLst/>
          </a:prstGeom>
          <a:noFill/>
          <a:ln w="9525">
            <a:noFill/>
            <a:miter lim="800000"/>
            <a:headEnd/>
            <a:tailEnd/>
          </a:ln>
        </p:spPr>
        <p:txBody>
          <a:bodyPr wrap="square">
            <a:spAutoFit/>
          </a:bodyPr>
          <a:lstStyle/>
          <a:p>
            <a:pPr algn="ctr"/>
            <a:r>
              <a:rPr lang="en-US" sz="2800" i="1" dirty="0" err="1" smtClean="0"/>
              <a:t>k</a:t>
            </a:r>
            <a:r>
              <a:rPr lang="en-US" sz="2800" baseline="-25000" dirty="0" err="1" smtClean="0"/>
              <a:t>fwd</a:t>
            </a:r>
            <a:r>
              <a:rPr lang="en-US" sz="2800" dirty="0" smtClean="0"/>
              <a:t> &gt; </a:t>
            </a:r>
            <a:r>
              <a:rPr lang="en-US" sz="2800" i="1" dirty="0" err="1" smtClean="0"/>
              <a:t>k</a:t>
            </a:r>
            <a:r>
              <a:rPr lang="en-US" sz="2800" baseline="-25000" dirty="0" err="1" smtClean="0"/>
              <a:t>rev</a:t>
            </a:r>
            <a:endParaRPr lang="en-US" sz="2800" baseline="-25000" dirty="0"/>
          </a:p>
        </p:txBody>
      </p:sp>
      <p:sp>
        <p:nvSpPr>
          <p:cNvPr id="29" name="Text Box 13"/>
          <p:cNvSpPr txBox="1">
            <a:spLocks noChangeArrowheads="1"/>
          </p:cNvSpPr>
          <p:nvPr/>
        </p:nvSpPr>
        <p:spPr bwMode="auto">
          <a:xfrm>
            <a:off x="4699689" y="3589463"/>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06853" name="Object 5"/>
          <p:cNvGraphicFramePr>
            <a:graphicFrameLocks noChangeAspect="1"/>
          </p:cNvGraphicFramePr>
          <p:nvPr/>
        </p:nvGraphicFramePr>
        <p:xfrm>
          <a:off x="6144409" y="3793652"/>
          <a:ext cx="743279" cy="242887"/>
        </p:xfrm>
        <a:graphic>
          <a:graphicData uri="http://schemas.openxmlformats.org/presentationml/2006/ole">
            <p:oleObj spid="_x0000_s206862" name="CS ChemDraw Drawing" r:id="rId6" imgW="1130506" imgH="243540" progId="ChemDraw.Document.6.0">
              <p:embed/>
            </p:oleObj>
          </a:graphicData>
        </a:graphic>
      </p:graphicFrame>
      <p:graphicFrame>
        <p:nvGraphicFramePr>
          <p:cNvPr id="206854" name="Object 6"/>
          <p:cNvGraphicFramePr>
            <a:graphicFrameLocks noChangeAspect="1"/>
          </p:cNvGraphicFramePr>
          <p:nvPr/>
        </p:nvGraphicFramePr>
        <p:xfrm>
          <a:off x="6120658" y="6050478"/>
          <a:ext cx="838282" cy="242887"/>
        </p:xfrm>
        <a:graphic>
          <a:graphicData uri="http://schemas.openxmlformats.org/presentationml/2006/ole">
            <p:oleObj spid="_x0000_s206863" name="CS ChemDraw Drawing" r:id="rId7" imgW="1130506" imgH="243540" progId="ChemDraw.Document.6.0">
              <p:embed/>
            </p:oleObj>
          </a:graphicData>
        </a:graphic>
      </p:graphicFrame>
      <p:sp>
        <p:nvSpPr>
          <p:cNvPr id="35" name="Text Box 4"/>
          <p:cNvSpPr txBox="1">
            <a:spLocks noChangeArrowheads="1"/>
          </p:cNvSpPr>
          <p:nvPr/>
        </p:nvSpPr>
        <p:spPr bwMode="auto">
          <a:xfrm>
            <a:off x="6024287" y="4386930"/>
            <a:ext cx="819455" cy="400110"/>
          </a:xfrm>
          <a:prstGeom prst="rect">
            <a:avLst/>
          </a:prstGeom>
          <a:noFill/>
          <a:ln w="9525">
            <a:noFill/>
            <a:miter lim="800000"/>
            <a:headEnd/>
            <a:tailEnd/>
          </a:ln>
        </p:spPr>
        <p:txBody>
          <a:bodyPr wrap="none">
            <a:spAutoFit/>
          </a:bodyPr>
          <a:lstStyle/>
          <a:p>
            <a:r>
              <a:rPr lang="en-US" sz="2000" i="1" dirty="0"/>
              <a:t>K</a:t>
            </a:r>
            <a:r>
              <a:rPr lang="en-US" sz="2000" dirty="0"/>
              <a:t> </a:t>
            </a:r>
            <a:r>
              <a:rPr lang="en-US" sz="2000" dirty="0" smtClean="0"/>
              <a:t>&lt;&lt; </a:t>
            </a:r>
            <a:r>
              <a:rPr lang="en-US" sz="2000" dirty="0"/>
              <a:t>1</a:t>
            </a:r>
            <a:endParaRPr lang="en-US" sz="2000" i="1" dirty="0"/>
          </a:p>
        </p:txBody>
      </p:sp>
      <p:sp>
        <p:nvSpPr>
          <p:cNvPr id="36" name="Text Box 7"/>
          <p:cNvSpPr txBox="1">
            <a:spLocks noChangeArrowheads="1"/>
          </p:cNvSpPr>
          <p:nvPr/>
        </p:nvSpPr>
        <p:spPr bwMode="auto">
          <a:xfrm>
            <a:off x="4925374" y="4850068"/>
            <a:ext cx="3029114" cy="400110"/>
          </a:xfrm>
          <a:prstGeom prst="rect">
            <a:avLst/>
          </a:prstGeom>
          <a:noFill/>
          <a:ln w="9525">
            <a:noFill/>
            <a:miter lim="800000"/>
            <a:headEnd/>
            <a:tailEnd/>
          </a:ln>
        </p:spPr>
        <p:txBody>
          <a:bodyPr wrap="square">
            <a:spAutoFit/>
          </a:bodyPr>
          <a:lstStyle/>
          <a:p>
            <a:pPr algn="ctr"/>
            <a:r>
              <a:rPr lang="en-US" sz="2000" dirty="0"/>
              <a:t>Favor </a:t>
            </a:r>
            <a:r>
              <a:rPr lang="en-US" sz="2000" dirty="0" smtClean="0"/>
              <a:t>reactant formation</a:t>
            </a:r>
            <a:endParaRPr lang="en-US" sz="2000" dirty="0"/>
          </a:p>
        </p:txBody>
      </p:sp>
      <p:sp>
        <p:nvSpPr>
          <p:cNvPr id="37" name="Text Box 7"/>
          <p:cNvSpPr txBox="1">
            <a:spLocks noChangeArrowheads="1"/>
          </p:cNvSpPr>
          <p:nvPr/>
        </p:nvSpPr>
        <p:spPr bwMode="auto">
          <a:xfrm>
            <a:off x="5469655" y="5275610"/>
            <a:ext cx="1914819" cy="523220"/>
          </a:xfrm>
          <a:prstGeom prst="rect">
            <a:avLst/>
          </a:prstGeom>
          <a:noFill/>
          <a:ln w="9525">
            <a:noFill/>
            <a:miter lim="800000"/>
            <a:headEnd/>
            <a:tailEnd/>
          </a:ln>
        </p:spPr>
        <p:txBody>
          <a:bodyPr wrap="square">
            <a:spAutoFit/>
          </a:bodyPr>
          <a:lstStyle/>
          <a:p>
            <a:pPr algn="ctr"/>
            <a:r>
              <a:rPr lang="en-US" sz="2800" i="1" dirty="0" err="1" smtClean="0"/>
              <a:t>k</a:t>
            </a:r>
            <a:r>
              <a:rPr lang="en-US" sz="2800" baseline="-25000" dirty="0" err="1" smtClean="0"/>
              <a:t>fwd</a:t>
            </a:r>
            <a:r>
              <a:rPr lang="en-US" sz="2800" dirty="0" smtClean="0"/>
              <a:t> &lt; </a:t>
            </a:r>
            <a:r>
              <a:rPr lang="en-US" sz="2800" i="1" dirty="0" err="1" smtClean="0"/>
              <a:t>k</a:t>
            </a:r>
            <a:r>
              <a:rPr lang="en-US" sz="2800" baseline="-25000" dirty="0" err="1" smtClean="0"/>
              <a:t>rev</a:t>
            </a:r>
            <a:endParaRPr lang="en-US" sz="2800" baseline="-25000" dirty="0"/>
          </a:p>
        </p:txBody>
      </p:sp>
      <p:sp>
        <p:nvSpPr>
          <p:cNvPr id="38" name="Text Box 13"/>
          <p:cNvSpPr txBox="1">
            <a:spLocks noChangeArrowheads="1"/>
          </p:cNvSpPr>
          <p:nvPr/>
        </p:nvSpPr>
        <p:spPr bwMode="auto">
          <a:xfrm>
            <a:off x="4733336" y="586753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sp>
        <p:nvSpPr>
          <p:cNvPr id="39"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 Constant</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8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8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8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8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724" grpId="0"/>
      <p:bldP spid="30727" grpId="0"/>
      <p:bldP spid="27" grpId="0"/>
      <p:bldP spid="29" grpId="0"/>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p:cNvPicPr>
            <a:picLocks noChangeAspect="1" noChangeArrowheads="1"/>
          </p:cNvPicPr>
          <p:nvPr/>
        </p:nvPicPr>
        <p:blipFill>
          <a:blip r:embed="rId3" cstate="print"/>
          <a:srcRect/>
          <a:stretch>
            <a:fillRect/>
          </a:stretch>
        </p:blipFill>
        <p:spPr bwMode="auto">
          <a:xfrm>
            <a:off x="353092" y="1158363"/>
            <a:ext cx="8502148" cy="2932049"/>
          </a:xfrm>
          <a:prstGeom prst="rect">
            <a:avLst/>
          </a:prstGeom>
          <a:noFill/>
          <a:ln w="9525">
            <a:noFill/>
            <a:miter lim="800000"/>
            <a:headEnd/>
            <a:tailEnd/>
          </a:ln>
        </p:spPr>
      </p:pic>
      <p:sp>
        <p:nvSpPr>
          <p:cNvPr id="4"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 Constant</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81254" y="4196338"/>
            <a:ext cx="8357946" cy="1384995"/>
          </a:xfrm>
          <a:prstGeom prst="rect">
            <a:avLst/>
          </a:prstGeom>
          <a:noFill/>
        </p:spPr>
        <p:txBody>
          <a:bodyPr wrap="square" rtlCol="0">
            <a:spAutoFit/>
          </a:bodyPr>
          <a:lstStyle/>
          <a:p>
            <a:r>
              <a:rPr lang="en-US" sz="2800" dirty="0" smtClean="0">
                <a:solidFill>
                  <a:srgbClr val="0000FF"/>
                </a:solidFill>
              </a:rPr>
              <a:t>Which reaction most favors the formation of products?</a:t>
            </a:r>
          </a:p>
          <a:p>
            <a:endParaRPr lang="en-US" sz="2800" dirty="0" smtClean="0">
              <a:solidFill>
                <a:srgbClr val="0000FF"/>
              </a:solidFill>
            </a:endParaRPr>
          </a:p>
          <a:p>
            <a:r>
              <a:rPr lang="en-US" sz="2800" dirty="0" smtClean="0">
                <a:solidFill>
                  <a:srgbClr val="0000FF"/>
                </a:solidFill>
              </a:rPr>
              <a:t>Which reaction most favors the formation of reactants?</a:t>
            </a:r>
          </a:p>
        </p:txBody>
      </p:sp>
      <p:graphicFrame>
        <p:nvGraphicFramePr>
          <p:cNvPr id="289793" name="Object 2056"/>
          <p:cNvGraphicFramePr>
            <a:graphicFrameLocks noChangeAspect="1"/>
          </p:cNvGraphicFramePr>
          <p:nvPr/>
        </p:nvGraphicFramePr>
        <p:xfrm>
          <a:off x="3386138" y="5614988"/>
          <a:ext cx="2328862" cy="982109"/>
        </p:xfrm>
        <a:graphic>
          <a:graphicData uri="http://schemas.openxmlformats.org/presentationml/2006/ole">
            <p:oleObj spid="_x0000_s289796" name="Equation" r:id="rId4" imgW="1054100" imgH="444500" progId="Equation.3">
              <p:embed/>
            </p:oleObj>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0525" y="838200"/>
            <a:ext cx="8372475" cy="2790825"/>
          </a:xfrm>
          <a:prstGeom prst="rect">
            <a:avLst/>
          </a:prstGeom>
          <a:noFill/>
          <a:ln w="9525">
            <a:noFill/>
            <a:miter lim="800000"/>
            <a:headEnd/>
            <a:tailEnd/>
          </a:ln>
        </p:spPr>
      </p:pic>
      <p:sp>
        <p:nvSpPr>
          <p:cNvPr id="5" name="TextBox 4"/>
          <p:cNvSpPr txBox="1"/>
          <p:nvPr/>
        </p:nvSpPr>
        <p:spPr>
          <a:xfrm>
            <a:off x="521442" y="0"/>
            <a:ext cx="8089158" cy="707886"/>
          </a:xfrm>
          <a:prstGeom prst="rect">
            <a:avLst/>
          </a:prstGeom>
          <a:noFill/>
        </p:spPr>
        <p:txBody>
          <a:bodyPr wrap="square" rtlCol="0">
            <a:spAutoFit/>
          </a:bodyPr>
          <a:lstStyle/>
          <a:p>
            <a:pPr marL="342900" indent="-342900" algn="ctr"/>
            <a:r>
              <a:rPr lang="en-US" sz="4000" u="sng" dirty="0" smtClean="0"/>
              <a:t>Chapter 14</a:t>
            </a:r>
          </a:p>
        </p:txBody>
      </p:sp>
      <p:grpSp>
        <p:nvGrpSpPr>
          <p:cNvPr id="2" name="Group 9"/>
          <p:cNvGrpSpPr/>
          <p:nvPr/>
        </p:nvGrpSpPr>
        <p:grpSpPr>
          <a:xfrm>
            <a:off x="0" y="5988367"/>
            <a:ext cx="1687132" cy="882203"/>
            <a:chOff x="0" y="5988367"/>
            <a:chExt cx="1687132" cy="882203"/>
          </a:xfrm>
        </p:grpSpPr>
        <p:sp>
          <p:nvSpPr>
            <p:cNvPr id="7" name="Rectangle 6"/>
            <p:cNvSpPr/>
            <p:nvPr/>
          </p:nvSpPr>
          <p:spPr>
            <a:xfrm>
              <a:off x="0" y="5988367"/>
              <a:ext cx="1687132" cy="882203"/>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8798" y="6027003"/>
              <a:ext cx="1493950" cy="830997"/>
            </a:xfrm>
            <a:prstGeom prst="rect">
              <a:avLst/>
            </a:prstGeom>
            <a:noFill/>
          </p:spPr>
          <p:txBody>
            <a:bodyPr wrap="square" rtlCol="0">
              <a:spAutoFit/>
            </a:bodyPr>
            <a:lstStyle/>
            <a:p>
              <a:r>
                <a:rPr lang="en-US" sz="2400" b="1" dirty="0" smtClean="0"/>
                <a:t>Ch 14</a:t>
              </a:r>
            </a:p>
            <a:p>
              <a:r>
                <a:rPr lang="en-US" sz="2400" b="1" dirty="0" smtClean="0"/>
                <a:t>Page 623</a:t>
              </a:r>
              <a:endParaRPr lang="en-US" sz="2400" b="1" dirty="0"/>
            </a:p>
          </p:txBody>
        </p:sp>
      </p:grpSp>
      <p:pic>
        <p:nvPicPr>
          <p:cNvPr id="33794" name="Picture 2" descr="http://content8.flixster.com/movie/26/70/267094_det.jpg"/>
          <p:cNvPicPr>
            <a:picLocks noChangeAspect="1" noChangeArrowheads="1"/>
          </p:cNvPicPr>
          <p:nvPr/>
        </p:nvPicPr>
        <p:blipFill>
          <a:blip r:embed="rId3" cstate="print"/>
          <a:srcRect/>
          <a:stretch>
            <a:fillRect/>
          </a:stretch>
        </p:blipFill>
        <p:spPr bwMode="auto">
          <a:xfrm>
            <a:off x="3714750" y="3810000"/>
            <a:ext cx="1714500" cy="2438400"/>
          </a:xfrm>
          <a:prstGeom prst="rect">
            <a:avLst/>
          </a:prstGeom>
          <a:noFill/>
        </p:spPr>
      </p:pic>
      <p:pic>
        <p:nvPicPr>
          <p:cNvPr id="33796" name="Picture 4" descr="http://upload.wikimedia.org/wikipedia/commons/thumb/f/f2/Simple_supply_and_demand.svg/2000px-Simple_supply_and_demand.svg.png"/>
          <p:cNvPicPr>
            <a:picLocks noChangeAspect="1" noChangeArrowheads="1"/>
          </p:cNvPicPr>
          <p:nvPr/>
        </p:nvPicPr>
        <p:blipFill>
          <a:blip r:embed="rId4" cstate="print"/>
          <a:srcRect/>
          <a:stretch>
            <a:fillRect/>
          </a:stretch>
        </p:blipFill>
        <p:spPr bwMode="auto">
          <a:xfrm>
            <a:off x="5898137" y="3887004"/>
            <a:ext cx="2603377" cy="2057400"/>
          </a:xfrm>
          <a:prstGeom prst="rect">
            <a:avLst/>
          </a:prstGeom>
          <a:noFill/>
        </p:spPr>
      </p:pic>
      <p:pic>
        <p:nvPicPr>
          <p:cNvPr id="33798" name="Picture 6" descr="http://www.gifcrap.com/g2data/albums/Animals/Dog%20balancing%20on%20a%20chain.gif"/>
          <p:cNvPicPr>
            <a:picLocks noChangeAspect="1" noChangeArrowheads="1" noCrop="1"/>
          </p:cNvPicPr>
          <p:nvPr/>
        </p:nvPicPr>
        <p:blipFill>
          <a:blip r:embed="rId5" cstate="print"/>
          <a:srcRect/>
          <a:stretch>
            <a:fillRect/>
          </a:stretch>
        </p:blipFill>
        <p:spPr bwMode="auto">
          <a:xfrm>
            <a:off x="705853" y="3893418"/>
            <a:ext cx="2590800" cy="1826086"/>
          </a:xfrm>
          <a:prstGeom prst="rect">
            <a:avLst/>
          </a:prstGeom>
          <a:noFill/>
        </p:spPr>
      </p:pic>
      <p:sp>
        <p:nvSpPr>
          <p:cNvPr id="10" name="Rounded Rectangle 9"/>
          <p:cNvSpPr/>
          <p:nvPr/>
        </p:nvSpPr>
        <p:spPr>
          <a:xfrm>
            <a:off x="321276" y="1890583"/>
            <a:ext cx="5424616" cy="432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456400" y="0"/>
            <a:ext cx="8229600" cy="1143000"/>
          </a:xfrm>
        </p:spPr>
        <p:txBody>
          <a:bodyPr>
            <a:normAutofit/>
          </a:bodyPr>
          <a:lstStyle/>
          <a:p>
            <a:r>
              <a:rPr lang="en-US" sz="4000" u="sng" dirty="0" smtClean="0"/>
              <a:t>Equilibrium Constant</a:t>
            </a:r>
            <a:endParaRPr lang="en-US" sz="4000" u="sng" dirty="0"/>
          </a:p>
        </p:txBody>
      </p:sp>
      <p:sp>
        <p:nvSpPr>
          <p:cNvPr id="162823" name="Rectangle 1031"/>
          <p:cNvSpPr>
            <a:spLocks noGrp="1" noChangeArrowheads="1"/>
          </p:cNvSpPr>
          <p:nvPr>
            <p:ph sz="half" idx="1"/>
          </p:nvPr>
        </p:nvSpPr>
        <p:spPr>
          <a:xfrm>
            <a:off x="762000" y="1083650"/>
            <a:ext cx="8077200" cy="3120854"/>
          </a:xfrm>
        </p:spPr>
        <p:txBody>
          <a:bodyPr wrap="square">
            <a:spAutoFit/>
          </a:bodyPr>
          <a:lstStyle/>
          <a:p>
            <a:pPr>
              <a:buNone/>
            </a:pPr>
            <a:r>
              <a:rPr lang="en-US" altLang="en-US" sz="2400" dirty="0"/>
              <a:t>For </a:t>
            </a:r>
            <a:r>
              <a:rPr lang="en-US" altLang="en-US" sz="2400" dirty="0" smtClean="0"/>
              <a:t>a general reversible </a:t>
            </a:r>
            <a:r>
              <a:rPr lang="en-US" altLang="en-US" sz="2400" dirty="0"/>
              <a:t>reaction such as</a:t>
            </a:r>
            <a:r>
              <a:rPr lang="en-US" altLang="en-US" sz="2400" dirty="0" smtClean="0"/>
              <a:t>:</a:t>
            </a:r>
          </a:p>
          <a:p>
            <a:endParaRPr lang="en-US" altLang="en-US" sz="2400" dirty="0" smtClean="0"/>
          </a:p>
          <a:p>
            <a:endParaRPr lang="en-US" altLang="en-US" sz="2400" dirty="0" smtClean="0"/>
          </a:p>
          <a:p>
            <a:pPr>
              <a:buNone/>
            </a:pPr>
            <a:endParaRPr lang="en-US" altLang="en-US" sz="2400" dirty="0" smtClean="0"/>
          </a:p>
          <a:p>
            <a:pPr>
              <a:buNone/>
            </a:pPr>
            <a:endParaRPr lang="en-US" altLang="en-US" sz="2400" dirty="0" smtClean="0"/>
          </a:p>
          <a:p>
            <a:pPr>
              <a:buNone/>
            </a:pPr>
            <a:endParaRPr lang="en-US" altLang="en-US" sz="2400" dirty="0" smtClean="0"/>
          </a:p>
          <a:p>
            <a:endParaRPr lang="en-US" altLang="en-US" sz="2400" dirty="0" smtClean="0"/>
          </a:p>
        </p:txBody>
      </p:sp>
      <p:sp>
        <p:nvSpPr>
          <p:cNvPr id="7" name="Slide Number Placeholder 6"/>
          <p:cNvSpPr>
            <a:spLocks noGrp="1"/>
          </p:cNvSpPr>
          <p:nvPr>
            <p:ph type="sldNum" sz="quarter" idx="12"/>
          </p:nvPr>
        </p:nvSpPr>
        <p:spPr/>
        <p:txBody>
          <a:bodyPr/>
          <a:lstStyle/>
          <a:p>
            <a:fld id="{945E09D5-A9EC-4FEF-B7D7-761C1BCAFB45}" type="slidenum">
              <a:rPr lang="en-US"/>
              <a:pPr/>
              <a:t>19</a:t>
            </a:fld>
            <a:endParaRPr lang="en-US"/>
          </a:p>
        </p:txBody>
      </p:sp>
      <p:grpSp>
        <p:nvGrpSpPr>
          <p:cNvPr id="2" name="Group 22"/>
          <p:cNvGrpSpPr/>
          <p:nvPr/>
        </p:nvGrpSpPr>
        <p:grpSpPr>
          <a:xfrm>
            <a:off x="2718483" y="167951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1" name="Object 2"/>
            <p:cNvGraphicFramePr>
              <a:graphicFrameLocks noChangeAspect="1"/>
            </p:cNvGraphicFramePr>
            <p:nvPr/>
          </p:nvGraphicFramePr>
          <p:xfrm>
            <a:off x="4269597" y="1896187"/>
            <a:ext cx="620034" cy="182450"/>
          </p:xfrm>
          <a:graphic>
            <a:graphicData uri="http://schemas.openxmlformats.org/presentationml/2006/ole">
              <p:oleObj spid="_x0000_s259078" name="CS ChemDraw Drawing" r:id="rId4" imgW="1014619" imgH="243270" progId="ChemDraw.Document.6.0">
                <p:embed/>
              </p:oleObj>
            </a:graphicData>
          </a:graphic>
        </p:graphicFrame>
      </p:grpSp>
      <p:sp>
        <p:nvSpPr>
          <p:cNvPr id="11" name="Rectangle 3"/>
          <p:cNvSpPr txBox="1">
            <a:spLocks noChangeArrowheads="1"/>
          </p:cNvSpPr>
          <p:nvPr/>
        </p:nvSpPr>
        <p:spPr>
          <a:xfrm>
            <a:off x="295900" y="2538353"/>
            <a:ext cx="8551221" cy="38743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Equilibrium constants can be expressed using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c</a:t>
            </a:r>
            <a:r>
              <a:rPr kumimoji="0" lang="en-US" sz="2400" b="0" i="0" u="none" strike="noStrike" kern="1200" cap="none" spc="0" normalizeH="0" baseline="-2500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uses the concentration of reactants and products.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uses the pressure of the gaseous reactants and products.</a:t>
            </a:r>
            <a:endParaRPr kumimoji="0" lang="en-US" sz="2400" b="0" i="0" u="none" strike="noStrike" kern="1200" cap="none" spc="0" normalizeH="0" baseline="-25000" noProof="0" dirty="0">
              <a:ln>
                <a:noFill/>
              </a:ln>
              <a:solidFill>
                <a:schemeClr val="tx1"/>
              </a:solidFill>
              <a:effectLst/>
              <a:uLnTx/>
              <a:uFillTx/>
              <a:latin typeface="+mn-lt"/>
              <a:ea typeface="+mn-ea"/>
              <a:cs typeface="+mn-cs"/>
            </a:endParaRPr>
          </a:p>
        </p:txBody>
      </p:sp>
      <p:grpSp>
        <p:nvGrpSpPr>
          <p:cNvPr id="26" name="Group 25"/>
          <p:cNvGrpSpPr/>
          <p:nvPr/>
        </p:nvGrpSpPr>
        <p:grpSpPr>
          <a:xfrm>
            <a:off x="3295333" y="3607483"/>
            <a:ext cx="1719730" cy="841665"/>
            <a:chOff x="3733861" y="3595608"/>
            <a:chExt cx="1719730" cy="841665"/>
          </a:xfrm>
        </p:grpSpPr>
        <p:sp>
          <p:nvSpPr>
            <p:cNvPr id="14" name="Text Box 5"/>
            <p:cNvSpPr txBox="1">
              <a:spLocks noChangeArrowheads="1"/>
            </p:cNvSpPr>
            <p:nvPr/>
          </p:nvSpPr>
          <p:spPr bwMode="auto">
            <a:xfrm>
              <a:off x="3733861" y="3818183"/>
              <a:ext cx="715516"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c</a:t>
              </a:r>
              <a:r>
                <a:rPr lang="en-US" sz="2400" dirty="0"/>
                <a:t> = </a:t>
              </a:r>
              <a:endParaRPr lang="en-US" sz="2400" i="1" dirty="0"/>
            </a:p>
          </p:txBody>
        </p:sp>
        <p:sp>
          <p:nvSpPr>
            <p:cNvPr id="16" name="Text Box 7"/>
            <p:cNvSpPr txBox="1">
              <a:spLocks noChangeArrowheads="1"/>
            </p:cNvSpPr>
            <p:nvPr/>
          </p:nvSpPr>
          <p:spPr bwMode="auto">
            <a:xfrm>
              <a:off x="4333940" y="3597583"/>
              <a:ext cx="623889" cy="461665"/>
            </a:xfrm>
            <a:prstGeom prst="rect">
              <a:avLst/>
            </a:prstGeom>
            <a:noFill/>
            <a:ln w="9525">
              <a:noFill/>
              <a:miter lim="800000"/>
              <a:headEnd/>
              <a:tailEnd/>
            </a:ln>
            <a:effectLst/>
          </p:spPr>
          <p:txBody>
            <a:bodyPr wrap="none">
              <a:spAutoFit/>
            </a:bodyPr>
            <a:lstStyle/>
            <a:p>
              <a:pPr eaLnBrk="1" hangingPunct="1"/>
              <a:r>
                <a:rPr lang="en-US" sz="2400" dirty="0" smtClean="0"/>
                <a:t>[C]</a:t>
              </a:r>
              <a:r>
                <a:rPr lang="en-US" sz="2400" baseline="30000" dirty="0" smtClean="0"/>
                <a:t>c</a:t>
              </a:r>
              <a:endParaRPr lang="en-US" sz="2400" dirty="0"/>
            </a:p>
          </p:txBody>
        </p:sp>
        <p:sp>
          <p:nvSpPr>
            <p:cNvPr id="18"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19" name="Text Box 7"/>
            <p:cNvSpPr txBox="1">
              <a:spLocks noChangeArrowheads="1"/>
            </p:cNvSpPr>
            <p:nvPr/>
          </p:nvSpPr>
          <p:spPr bwMode="auto">
            <a:xfrm>
              <a:off x="4783215" y="3595608"/>
              <a:ext cx="670376" cy="461665"/>
            </a:xfrm>
            <a:prstGeom prst="rect">
              <a:avLst/>
            </a:prstGeom>
            <a:noFill/>
            <a:ln w="9525">
              <a:noFill/>
              <a:miter lim="800000"/>
              <a:headEnd/>
              <a:tailEnd/>
            </a:ln>
            <a:effectLst/>
          </p:spPr>
          <p:txBody>
            <a:bodyPr wrap="none">
              <a:spAutoFit/>
            </a:bodyPr>
            <a:lstStyle/>
            <a:p>
              <a:pPr eaLnBrk="1" hangingPunct="1"/>
              <a:r>
                <a:rPr lang="en-US" sz="2400" dirty="0" smtClean="0"/>
                <a:t>[D]</a:t>
              </a:r>
              <a:r>
                <a:rPr lang="en-US" sz="2400" baseline="30000" dirty="0" smtClean="0"/>
                <a:t>d</a:t>
              </a:r>
              <a:endParaRPr lang="en-US" sz="2400" dirty="0"/>
            </a:p>
          </p:txBody>
        </p:sp>
        <p:sp>
          <p:nvSpPr>
            <p:cNvPr id="23" name="Text Box 7"/>
            <p:cNvSpPr txBox="1">
              <a:spLocks noChangeArrowheads="1"/>
            </p:cNvSpPr>
            <p:nvPr/>
          </p:nvSpPr>
          <p:spPr bwMode="auto">
            <a:xfrm>
              <a:off x="4308215" y="3975608"/>
              <a:ext cx="649537" cy="461665"/>
            </a:xfrm>
            <a:prstGeom prst="rect">
              <a:avLst/>
            </a:prstGeom>
            <a:noFill/>
            <a:ln w="9525">
              <a:noFill/>
              <a:miter lim="800000"/>
              <a:headEnd/>
              <a:tailEnd/>
            </a:ln>
            <a:effectLst/>
          </p:spPr>
          <p:txBody>
            <a:bodyPr wrap="none">
              <a:spAutoFit/>
            </a:bodyPr>
            <a:lstStyle/>
            <a:p>
              <a:pPr eaLnBrk="1" hangingPunct="1"/>
              <a:r>
                <a:rPr lang="en-US" sz="2400" dirty="0" smtClean="0"/>
                <a:t>[A]</a:t>
              </a:r>
              <a:r>
                <a:rPr lang="en-US" sz="2400" baseline="30000" dirty="0" smtClean="0"/>
                <a:t>a</a:t>
              </a:r>
              <a:endParaRPr lang="en-US" sz="2400" dirty="0"/>
            </a:p>
          </p:txBody>
        </p:sp>
        <p:sp>
          <p:nvSpPr>
            <p:cNvPr id="25" name="Text Box 7"/>
            <p:cNvSpPr txBox="1">
              <a:spLocks noChangeArrowheads="1"/>
            </p:cNvSpPr>
            <p:nvPr/>
          </p:nvSpPr>
          <p:spPr bwMode="auto">
            <a:xfrm>
              <a:off x="4804991" y="3973633"/>
              <a:ext cx="647934" cy="461665"/>
            </a:xfrm>
            <a:prstGeom prst="rect">
              <a:avLst/>
            </a:prstGeom>
            <a:noFill/>
            <a:ln w="9525">
              <a:noFill/>
              <a:miter lim="800000"/>
              <a:headEnd/>
              <a:tailEnd/>
            </a:ln>
            <a:effectLst/>
          </p:spPr>
          <p:txBody>
            <a:bodyPr wrap="none">
              <a:spAutoFit/>
            </a:bodyPr>
            <a:lstStyle/>
            <a:p>
              <a:pPr eaLnBrk="1" hangingPunct="1"/>
              <a:r>
                <a:rPr lang="en-US" sz="2400" dirty="0" smtClean="0"/>
                <a:t>[B]</a:t>
              </a:r>
              <a:r>
                <a:rPr lang="en-US" sz="2400" baseline="30000" dirty="0" smtClean="0"/>
                <a:t>b</a:t>
              </a:r>
              <a:endParaRPr lang="en-US" sz="2400" dirty="0"/>
            </a:p>
          </p:txBody>
        </p:sp>
      </p:grpSp>
      <p:grpSp>
        <p:nvGrpSpPr>
          <p:cNvPr id="27" name="Group 26"/>
          <p:cNvGrpSpPr/>
          <p:nvPr/>
        </p:nvGrpSpPr>
        <p:grpSpPr>
          <a:xfrm>
            <a:off x="3244875" y="5303681"/>
            <a:ext cx="1682581" cy="841665"/>
            <a:chOff x="3685385" y="3595608"/>
            <a:chExt cx="1682581" cy="841665"/>
          </a:xfrm>
        </p:grpSpPr>
        <p:sp>
          <p:nvSpPr>
            <p:cNvPr id="28"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smtClean="0"/>
                <a:t>K</a:t>
              </a:r>
              <a:r>
                <a:rPr lang="en-US" sz="2400" i="1" baseline="-25000" dirty="0" err="1" smtClean="0"/>
                <a:t>p</a:t>
              </a:r>
              <a:r>
                <a:rPr lang="en-US" sz="2400" i="1" baseline="-25000" dirty="0" smtClean="0"/>
                <a:t>  </a:t>
              </a:r>
              <a:r>
                <a:rPr lang="en-US" sz="2400" dirty="0" smtClean="0"/>
                <a:t>= </a:t>
              </a:r>
              <a:endParaRPr lang="en-US" sz="2400" i="1" dirty="0"/>
            </a:p>
          </p:txBody>
        </p:sp>
        <p:sp>
          <p:nvSpPr>
            <p:cNvPr id="29" name="Text Box 7"/>
            <p:cNvSpPr txBox="1">
              <a:spLocks noChangeArrowheads="1"/>
            </p:cNvSpPr>
            <p:nvPr/>
          </p:nvSpPr>
          <p:spPr bwMode="auto">
            <a:xfrm>
              <a:off x="4333940" y="3597583"/>
              <a:ext cx="538930" cy="461665"/>
            </a:xfrm>
            <a:prstGeom prst="rect">
              <a:avLst/>
            </a:prstGeom>
            <a:noFill/>
            <a:ln w="9525">
              <a:noFill/>
              <a:miter lim="800000"/>
              <a:headEnd/>
              <a:tailEnd/>
            </a:ln>
            <a:effectLst/>
          </p:spPr>
          <p:txBody>
            <a:bodyPr wrap="none">
              <a:spAutoFit/>
            </a:bodyPr>
            <a:lstStyle/>
            <a:p>
              <a:pPr eaLnBrk="1" hangingPunct="1"/>
              <a:r>
                <a:rPr lang="en-US" sz="2400" dirty="0" err="1" smtClean="0"/>
                <a:t>P</a:t>
              </a:r>
              <a:r>
                <a:rPr lang="en-US" sz="2400" baseline="-25000" dirty="0" err="1" smtClean="0"/>
                <a:t>C</a:t>
              </a:r>
              <a:r>
                <a:rPr lang="en-US" sz="2400" baseline="30000" dirty="0" err="1" smtClean="0"/>
                <a:t>c</a:t>
              </a:r>
              <a:endParaRPr lang="en-US" sz="2400" dirty="0"/>
            </a:p>
          </p:txBody>
        </p:sp>
        <p:sp>
          <p:nvSpPr>
            <p:cNvPr id="30"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31" name="Text Box 7"/>
            <p:cNvSpPr txBox="1">
              <a:spLocks noChangeArrowheads="1"/>
            </p:cNvSpPr>
            <p:nvPr/>
          </p:nvSpPr>
          <p:spPr bwMode="auto">
            <a:xfrm>
              <a:off x="4783215" y="3595608"/>
              <a:ext cx="577402"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D</a:t>
              </a:r>
              <a:r>
                <a:rPr lang="en-US" sz="2400" baseline="30000" dirty="0" err="1" smtClean="0"/>
                <a:t>d</a:t>
              </a:r>
              <a:endParaRPr lang="en-US" sz="2400" dirty="0"/>
            </a:p>
          </p:txBody>
        </p:sp>
        <p:sp>
          <p:nvSpPr>
            <p:cNvPr id="32" name="Text Box 7"/>
            <p:cNvSpPr txBox="1">
              <a:spLocks noChangeArrowheads="1"/>
            </p:cNvSpPr>
            <p:nvPr/>
          </p:nvSpPr>
          <p:spPr bwMode="auto">
            <a:xfrm>
              <a:off x="4308215" y="3975608"/>
              <a:ext cx="537070"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A</a:t>
              </a:r>
              <a:r>
                <a:rPr lang="en-US" sz="2400" baseline="30000" dirty="0" err="1" smtClean="0"/>
                <a:t>a</a:t>
              </a:r>
              <a:endParaRPr lang="en-US" sz="2400" dirty="0"/>
            </a:p>
          </p:txBody>
        </p:sp>
        <p:sp>
          <p:nvSpPr>
            <p:cNvPr id="33" name="Text Box 7"/>
            <p:cNvSpPr txBox="1">
              <a:spLocks noChangeArrowheads="1"/>
            </p:cNvSpPr>
            <p:nvPr/>
          </p:nvSpPr>
          <p:spPr bwMode="auto">
            <a:xfrm>
              <a:off x="4804991" y="3973633"/>
              <a:ext cx="562975"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B</a:t>
              </a:r>
              <a:r>
                <a:rPr lang="en-US" sz="2400" baseline="30000" dirty="0" err="1" smtClean="0"/>
                <a:t>b</a:t>
              </a:r>
              <a:endParaRPr lang="en-US" sz="2400" dirty="0"/>
            </a:p>
          </p:txBody>
        </p:sp>
      </p:grpSp>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0525" y="838200"/>
            <a:ext cx="8372475" cy="2790825"/>
          </a:xfrm>
          <a:prstGeom prst="rect">
            <a:avLst/>
          </a:prstGeom>
          <a:noFill/>
          <a:ln w="9525">
            <a:noFill/>
            <a:miter lim="800000"/>
            <a:headEnd/>
            <a:tailEnd/>
          </a:ln>
        </p:spPr>
      </p:pic>
      <p:sp>
        <p:nvSpPr>
          <p:cNvPr id="5" name="TextBox 4"/>
          <p:cNvSpPr txBox="1"/>
          <p:nvPr/>
        </p:nvSpPr>
        <p:spPr>
          <a:xfrm>
            <a:off x="521442" y="0"/>
            <a:ext cx="8089158" cy="707886"/>
          </a:xfrm>
          <a:prstGeom prst="rect">
            <a:avLst/>
          </a:prstGeom>
          <a:noFill/>
        </p:spPr>
        <p:txBody>
          <a:bodyPr wrap="square" rtlCol="0">
            <a:spAutoFit/>
          </a:bodyPr>
          <a:lstStyle/>
          <a:p>
            <a:pPr marL="342900" indent="-342900" algn="ctr"/>
            <a:r>
              <a:rPr lang="en-US" sz="4000" u="sng" dirty="0" smtClean="0"/>
              <a:t>Chapter 14</a:t>
            </a:r>
          </a:p>
        </p:txBody>
      </p:sp>
      <p:grpSp>
        <p:nvGrpSpPr>
          <p:cNvPr id="6" name="Group 9"/>
          <p:cNvGrpSpPr/>
          <p:nvPr/>
        </p:nvGrpSpPr>
        <p:grpSpPr>
          <a:xfrm>
            <a:off x="0" y="5988367"/>
            <a:ext cx="1687132" cy="882203"/>
            <a:chOff x="0" y="5988367"/>
            <a:chExt cx="1687132" cy="882203"/>
          </a:xfrm>
        </p:grpSpPr>
        <p:sp>
          <p:nvSpPr>
            <p:cNvPr id="7" name="Rectangle 6"/>
            <p:cNvSpPr/>
            <p:nvPr/>
          </p:nvSpPr>
          <p:spPr>
            <a:xfrm>
              <a:off x="0" y="5988367"/>
              <a:ext cx="1687132" cy="882203"/>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8798" y="6027003"/>
              <a:ext cx="1493950" cy="830997"/>
            </a:xfrm>
            <a:prstGeom prst="rect">
              <a:avLst/>
            </a:prstGeom>
            <a:noFill/>
          </p:spPr>
          <p:txBody>
            <a:bodyPr wrap="square" rtlCol="0">
              <a:spAutoFit/>
            </a:bodyPr>
            <a:lstStyle/>
            <a:p>
              <a:r>
                <a:rPr lang="en-US" sz="2400" b="1" dirty="0" smtClean="0"/>
                <a:t>Ch 14</a:t>
              </a:r>
            </a:p>
            <a:p>
              <a:r>
                <a:rPr lang="en-US" sz="2400" b="1" dirty="0" smtClean="0"/>
                <a:t>Page 623</a:t>
              </a:r>
              <a:endParaRPr lang="en-US" sz="2400" b="1" dirty="0"/>
            </a:p>
          </p:txBody>
        </p:sp>
      </p:grpSp>
      <p:pic>
        <p:nvPicPr>
          <p:cNvPr id="33794" name="Picture 2" descr="http://content8.flixster.com/movie/26/70/267094_det.jpg"/>
          <p:cNvPicPr>
            <a:picLocks noChangeAspect="1" noChangeArrowheads="1"/>
          </p:cNvPicPr>
          <p:nvPr/>
        </p:nvPicPr>
        <p:blipFill>
          <a:blip r:embed="rId3" cstate="print"/>
          <a:srcRect/>
          <a:stretch>
            <a:fillRect/>
          </a:stretch>
        </p:blipFill>
        <p:spPr bwMode="auto">
          <a:xfrm>
            <a:off x="3714750" y="3810000"/>
            <a:ext cx="1714500" cy="2438400"/>
          </a:xfrm>
          <a:prstGeom prst="rect">
            <a:avLst/>
          </a:prstGeom>
          <a:noFill/>
        </p:spPr>
      </p:pic>
      <p:pic>
        <p:nvPicPr>
          <p:cNvPr id="33796" name="Picture 4" descr="http://upload.wikimedia.org/wikipedia/commons/thumb/f/f2/Simple_supply_and_demand.svg/2000px-Simple_supply_and_demand.svg.png"/>
          <p:cNvPicPr>
            <a:picLocks noChangeAspect="1" noChangeArrowheads="1"/>
          </p:cNvPicPr>
          <p:nvPr/>
        </p:nvPicPr>
        <p:blipFill>
          <a:blip r:embed="rId4" cstate="print"/>
          <a:srcRect/>
          <a:stretch>
            <a:fillRect/>
          </a:stretch>
        </p:blipFill>
        <p:spPr bwMode="auto">
          <a:xfrm>
            <a:off x="5898137" y="3887004"/>
            <a:ext cx="2603377" cy="2057400"/>
          </a:xfrm>
          <a:prstGeom prst="rect">
            <a:avLst/>
          </a:prstGeom>
          <a:noFill/>
        </p:spPr>
      </p:pic>
      <p:pic>
        <p:nvPicPr>
          <p:cNvPr id="33798" name="Picture 6" descr="http://www.gifcrap.com/g2data/albums/Animals/Dog%20balancing%20on%20a%20chain.gif"/>
          <p:cNvPicPr>
            <a:picLocks noChangeAspect="1" noChangeArrowheads="1" noCrop="1"/>
          </p:cNvPicPr>
          <p:nvPr/>
        </p:nvPicPr>
        <p:blipFill>
          <a:blip r:embed="rId5" cstate="print"/>
          <a:srcRect/>
          <a:stretch>
            <a:fillRect/>
          </a:stretch>
        </p:blipFill>
        <p:spPr bwMode="auto">
          <a:xfrm>
            <a:off x="705853" y="3893418"/>
            <a:ext cx="2590800" cy="1826086"/>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14.2</a:t>
            </a:r>
          </a:p>
        </p:txBody>
      </p:sp>
      <p:sp>
        <p:nvSpPr>
          <p:cNvPr id="16388" name="Text Box 3"/>
          <p:cNvSpPr txBox="1">
            <a:spLocks noChangeArrowheads="1"/>
          </p:cNvSpPr>
          <p:nvPr/>
        </p:nvSpPr>
        <p:spPr bwMode="auto">
          <a:xfrm>
            <a:off x="140368" y="818120"/>
            <a:ext cx="8728075" cy="2308324"/>
          </a:xfrm>
          <a:prstGeom prst="rect">
            <a:avLst/>
          </a:prstGeom>
          <a:noFill/>
          <a:ln w="9525">
            <a:noFill/>
            <a:miter lim="800000"/>
            <a:headEnd/>
            <a:tailEnd/>
          </a:ln>
        </p:spPr>
        <p:txBody>
          <a:bodyPr>
            <a:spAutoFit/>
          </a:bodyPr>
          <a:lstStyle/>
          <a:p>
            <a:r>
              <a:rPr lang="en-US" dirty="0"/>
              <a:t>The following equilibrium process has been studied at 230</a:t>
            </a:r>
            <a:r>
              <a:rPr lang="en-US" dirty="0">
                <a:cs typeface="Arial" charset="0"/>
              </a:rPr>
              <a:t>°</a:t>
            </a:r>
            <a:r>
              <a:rPr lang="en-US" dirty="0"/>
              <a:t>C:</a:t>
            </a:r>
          </a:p>
          <a:p>
            <a:endParaRPr lang="en-US" dirty="0"/>
          </a:p>
          <a:p>
            <a:pPr algn="ctr"/>
            <a:r>
              <a:rPr lang="en-US" dirty="0"/>
              <a:t>2NO(</a:t>
            </a:r>
            <a:r>
              <a:rPr lang="en-US" i="1" dirty="0"/>
              <a:t>g</a:t>
            </a:r>
            <a:r>
              <a:rPr lang="en-US" dirty="0"/>
              <a:t>) + O</a:t>
            </a:r>
            <a:r>
              <a:rPr lang="en-US" baseline="-25000" dirty="0"/>
              <a:t>2</a:t>
            </a:r>
            <a:r>
              <a:rPr lang="en-US" dirty="0"/>
              <a:t>(</a:t>
            </a:r>
            <a:r>
              <a:rPr lang="en-US" i="1" dirty="0"/>
              <a:t>g</a:t>
            </a:r>
            <a:r>
              <a:rPr lang="en-US" dirty="0" smtClean="0"/>
              <a:t>)             </a:t>
            </a:r>
            <a:r>
              <a:rPr lang="en-US" dirty="0"/>
              <a:t>2NO</a:t>
            </a:r>
            <a:r>
              <a:rPr lang="en-US" baseline="-25000" dirty="0"/>
              <a:t>2</a:t>
            </a:r>
            <a:r>
              <a:rPr lang="en-US" dirty="0"/>
              <a:t>(</a:t>
            </a:r>
            <a:r>
              <a:rPr lang="en-US" i="1" dirty="0"/>
              <a:t>g</a:t>
            </a:r>
            <a:r>
              <a:rPr lang="en-US" dirty="0"/>
              <a:t>)</a:t>
            </a:r>
          </a:p>
          <a:p>
            <a:endParaRPr lang="en-US" dirty="0"/>
          </a:p>
          <a:p>
            <a:r>
              <a:rPr lang="en-US" dirty="0"/>
              <a:t>In one experiment, the concentrations of the reacting species at equilibrium are found to be [NO] = 0.0542 </a:t>
            </a:r>
            <a:r>
              <a:rPr lang="en-US" i="1" dirty="0"/>
              <a:t>M</a:t>
            </a:r>
            <a:r>
              <a:rPr lang="en-US" dirty="0"/>
              <a:t>, [O</a:t>
            </a:r>
            <a:r>
              <a:rPr lang="en-US" baseline="-25000" dirty="0"/>
              <a:t>2</a:t>
            </a:r>
            <a:r>
              <a:rPr lang="en-US" dirty="0"/>
              <a:t>] = 0.127 </a:t>
            </a:r>
            <a:r>
              <a:rPr lang="en-US" i="1" dirty="0"/>
              <a:t>M</a:t>
            </a:r>
            <a:r>
              <a:rPr lang="en-US" dirty="0"/>
              <a:t>, and [NO</a:t>
            </a:r>
            <a:r>
              <a:rPr lang="en-US" baseline="-25000" dirty="0"/>
              <a:t>2</a:t>
            </a:r>
            <a:r>
              <a:rPr lang="en-US" dirty="0"/>
              <a:t>] = 15.5 </a:t>
            </a:r>
            <a:r>
              <a:rPr lang="en-US" i="1" dirty="0"/>
              <a:t>M</a:t>
            </a:r>
            <a:r>
              <a:rPr lang="en-US" dirty="0"/>
              <a:t>. Calculate the equilibrium constant (</a:t>
            </a:r>
            <a:r>
              <a:rPr lang="en-US" i="1" dirty="0" err="1"/>
              <a:t>K</a:t>
            </a:r>
            <a:r>
              <a:rPr lang="en-US" baseline="-25000" dirty="0" err="1"/>
              <a:t>c</a:t>
            </a:r>
            <a:r>
              <a:rPr lang="en-US" dirty="0"/>
              <a:t>) of the reaction at this temperature.</a:t>
            </a:r>
          </a:p>
          <a:p>
            <a:endParaRPr lang="en-US" dirty="0"/>
          </a:p>
        </p:txBody>
      </p:sp>
      <p:pic>
        <p:nvPicPr>
          <p:cNvPr id="16389" name="Picture 4"/>
          <p:cNvPicPr>
            <a:picLocks noGrp="1" noChangeAspect="1" noChangeArrowheads="1"/>
          </p:cNvPicPr>
          <p:nvPr>
            <p:ph/>
          </p:nvPr>
        </p:nvPicPr>
        <p:blipFill>
          <a:blip r:embed="rId2" cstate="print"/>
          <a:srcRect/>
          <a:stretch>
            <a:fillRect/>
          </a:stretch>
        </p:blipFill>
        <p:spPr bwMode="auto">
          <a:xfrm>
            <a:off x="4549357" y="1480777"/>
            <a:ext cx="549275" cy="184150"/>
          </a:xfrm>
          <a:noFill/>
          <a:ln>
            <a:miter lim="800000"/>
            <a:headEnd/>
            <a:tailEnd/>
          </a:ln>
        </p:spPr>
      </p:pic>
      <p:sp>
        <p:nvSpPr>
          <p:cNvPr id="6" name="Text Placeholder 2"/>
          <p:cNvSpPr>
            <a:spLocks/>
          </p:cNvSpPr>
          <p:nvPr/>
        </p:nvSpPr>
        <p:spPr bwMode="auto">
          <a:xfrm>
            <a:off x="176463" y="3288632"/>
            <a:ext cx="8807450" cy="1727868"/>
          </a:xfrm>
          <a:prstGeom prst="rect">
            <a:avLst/>
          </a:prstGeom>
          <a:noFill/>
          <a:ln w="9525">
            <a:noFill/>
            <a:miter lim="800000"/>
            <a:headEnd/>
            <a:tailEnd/>
          </a:ln>
        </p:spPr>
        <p:txBody>
          <a:bodyPr/>
          <a:lstStyle/>
          <a:p>
            <a:pPr>
              <a:spcBef>
                <a:spcPct val="20000"/>
              </a:spcBef>
              <a:buFont typeface="Arial" charset="0"/>
              <a:buNone/>
            </a:pPr>
            <a:r>
              <a:rPr lang="en-US" b="1" i="1" dirty="0" smtClean="0">
                <a:solidFill>
                  <a:srgbClr val="109769"/>
                </a:solidFill>
              </a:rPr>
              <a:t>Solution</a:t>
            </a:r>
            <a:r>
              <a:rPr lang="en-US" sz="1800" b="1" i="1" dirty="0" smtClean="0"/>
              <a:t> </a:t>
            </a:r>
            <a:r>
              <a:rPr lang="en-US" dirty="0"/>
              <a:t>The equilibrium constant is given by</a:t>
            </a:r>
          </a:p>
          <a:p>
            <a:pPr>
              <a:spcBef>
                <a:spcPct val="20000"/>
              </a:spcBef>
              <a:buFont typeface="Arial" charset="0"/>
              <a:buNone/>
            </a:pPr>
            <a:endParaRPr lang="en-US" dirty="0"/>
          </a:p>
          <a:p>
            <a:pPr>
              <a:spcBef>
                <a:spcPct val="20000"/>
              </a:spcBef>
              <a:buFont typeface="Arial" charset="0"/>
              <a:buNone/>
            </a:pPr>
            <a:endParaRPr lang="en-US" dirty="0"/>
          </a:p>
          <a:p>
            <a:pPr>
              <a:spcBef>
                <a:spcPct val="20000"/>
              </a:spcBef>
              <a:buFont typeface="Arial" charset="0"/>
              <a:buNone/>
            </a:pPr>
            <a:endParaRPr lang="en-US" dirty="0"/>
          </a:p>
          <a:p>
            <a:pPr>
              <a:spcBef>
                <a:spcPct val="20000"/>
              </a:spcBef>
              <a:buFont typeface="Arial" charset="0"/>
              <a:buNone/>
            </a:pPr>
            <a:r>
              <a:rPr lang="en-US" dirty="0"/>
              <a:t>Substituting the concentrations, we find that</a:t>
            </a:r>
          </a:p>
          <a:p>
            <a:pPr>
              <a:spcBef>
                <a:spcPct val="20000"/>
              </a:spcBef>
              <a:buFont typeface="Arial" charset="0"/>
              <a:buNone/>
            </a:pPr>
            <a:endParaRPr lang="en-US" dirty="0"/>
          </a:p>
          <a:p>
            <a:pPr>
              <a:spcBef>
                <a:spcPct val="20000"/>
              </a:spcBef>
              <a:buFont typeface="Arial" charset="0"/>
              <a:buNone/>
            </a:pPr>
            <a:endParaRPr lang="en-US" dirty="0"/>
          </a:p>
          <a:p>
            <a:pPr>
              <a:spcBef>
                <a:spcPct val="20000"/>
              </a:spcBef>
              <a:buFont typeface="Arial" charset="0"/>
              <a:buNone/>
            </a:pPr>
            <a:endParaRPr lang="en-US" dirty="0"/>
          </a:p>
          <a:p>
            <a:pPr>
              <a:spcBef>
                <a:spcPct val="20000"/>
              </a:spcBef>
              <a:buFont typeface="Arial" charset="0"/>
              <a:buNone/>
            </a:pPr>
            <a:endParaRPr lang="en-US" dirty="0"/>
          </a:p>
          <a:p>
            <a:pPr>
              <a:buFont typeface="Arial" charset="0"/>
              <a:buNone/>
            </a:pPr>
            <a:endParaRPr lang="en-US" dirty="0">
              <a:cs typeface="Arial" charset="0"/>
            </a:endParaRPr>
          </a:p>
          <a:p>
            <a:pPr>
              <a:buFont typeface="Arial" charset="0"/>
              <a:buNone/>
            </a:pPr>
            <a:endParaRPr lang="en-US" dirty="0">
              <a:cs typeface="Arial" charset="0"/>
            </a:endParaRPr>
          </a:p>
          <a:p>
            <a:pPr>
              <a:buFont typeface="Arial" charset="0"/>
              <a:buNone/>
            </a:pPr>
            <a:endParaRPr lang="en-US" dirty="0">
              <a:cs typeface="Arial" charset="0"/>
            </a:endParaRPr>
          </a:p>
          <a:p>
            <a:pPr>
              <a:spcBef>
                <a:spcPct val="20000"/>
              </a:spcBef>
              <a:buFont typeface="Arial" charset="0"/>
              <a:buNone/>
            </a:pPr>
            <a:endParaRPr lang="en-US" sz="1800" dirty="0"/>
          </a:p>
          <a:p>
            <a:pPr>
              <a:spcBef>
                <a:spcPct val="20000"/>
              </a:spcBef>
              <a:buFont typeface="Arial" charset="0"/>
              <a:buNone/>
            </a:pPr>
            <a:endParaRPr lang="en-US" dirty="0"/>
          </a:p>
        </p:txBody>
      </p:sp>
      <p:pic>
        <p:nvPicPr>
          <p:cNvPr id="7" name="Picture 4"/>
          <p:cNvPicPr>
            <a:picLocks noChangeAspect="1" noChangeArrowheads="1"/>
          </p:cNvPicPr>
          <p:nvPr/>
        </p:nvPicPr>
        <p:blipFill>
          <a:blip r:embed="rId3" cstate="print"/>
          <a:srcRect/>
          <a:stretch>
            <a:fillRect/>
          </a:stretch>
        </p:blipFill>
        <p:spPr bwMode="auto">
          <a:xfrm>
            <a:off x="3380874" y="3686702"/>
            <a:ext cx="1804737" cy="802497"/>
          </a:xfrm>
          <a:prstGeom prst="rect">
            <a:avLst/>
          </a:prstGeom>
          <a:noFill/>
          <a:ln>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2430373" y="5145505"/>
            <a:ext cx="4259180" cy="860027"/>
          </a:xfrm>
          <a:prstGeom prst="rect">
            <a:avLst/>
          </a:prstGeom>
          <a:noFill/>
          <a:ln>
            <a:miter lim="800000"/>
            <a:headEnd/>
            <a:tailEnd/>
          </a:ln>
        </p:spPr>
      </p:pic>
      <p:sp>
        <p:nvSpPr>
          <p:cNvPr id="9" name="TextBox 8"/>
          <p:cNvSpPr txBox="1"/>
          <p:nvPr/>
        </p:nvSpPr>
        <p:spPr>
          <a:xfrm>
            <a:off x="6525126" y="3297315"/>
            <a:ext cx="2105536" cy="1200329"/>
          </a:xfrm>
          <a:prstGeom prst="rect">
            <a:avLst/>
          </a:prstGeom>
          <a:noFill/>
          <a:ln>
            <a:solidFill>
              <a:srgbClr val="FF0000"/>
            </a:solidFill>
          </a:ln>
        </p:spPr>
        <p:txBody>
          <a:bodyPr wrap="square" rtlCol="0">
            <a:spAutoFit/>
          </a:bodyPr>
          <a:lstStyle/>
          <a:p>
            <a:r>
              <a:rPr lang="en-US" sz="2400" dirty="0" smtClean="0"/>
              <a:t>If you are given pressures, you would use </a:t>
            </a:r>
            <a:r>
              <a:rPr lang="en-US" sz="2400" i="1" dirty="0" err="1" smtClean="0"/>
              <a:t>K</a:t>
            </a:r>
            <a:r>
              <a:rPr lang="en-US" sz="2400" baseline="-25000" dirty="0" err="1" smtClean="0"/>
              <a:t>p</a:t>
            </a:r>
            <a:endParaRPr lang="en-US" sz="2400" baseline="-25000" dirty="0"/>
          </a:p>
        </p:txBody>
      </p:sp>
      <p:sp>
        <p:nvSpPr>
          <p:cNvPr id="10" name="Slide Number Placeholder 9"/>
          <p:cNvSpPr>
            <a:spLocks noGrp="1"/>
          </p:cNvSpPr>
          <p:nvPr>
            <p:ph type="sldNum" sz="quarter" idx="10"/>
          </p:nvPr>
        </p:nvSpPr>
        <p:spPr/>
        <p:txBody>
          <a:bodyPr/>
          <a:lstStyle/>
          <a:p>
            <a:pPr>
              <a:defRPr/>
            </a:pPr>
            <a:fld id="{E2E43172-8BBC-4D0B-B097-A40123444EE3}" type="slidenum">
              <a:rPr lang="en-US" smtClean="0"/>
              <a:pPr>
                <a:defRPr/>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Grp="1" noChangeAspect="1" noChangeArrowheads="1"/>
          </p:cNvPicPr>
          <p:nvPr>
            <p:ph/>
          </p:nvPr>
        </p:nvPicPr>
        <p:blipFill>
          <a:blip r:embed="rId2" cstate="print"/>
          <a:srcRect/>
          <a:stretch>
            <a:fillRect/>
          </a:stretch>
        </p:blipFill>
        <p:spPr bwMode="auto">
          <a:xfrm>
            <a:off x="3947780" y="1901880"/>
            <a:ext cx="427984" cy="143486"/>
          </a:xfrm>
          <a:noFill/>
          <a:ln>
            <a:miter lim="800000"/>
            <a:headEnd/>
            <a:tailEnd/>
          </a:ln>
        </p:spPr>
      </p:pic>
      <p:sp>
        <p:nvSpPr>
          <p:cNvPr id="6" name="Slide Number Placeholder 2"/>
          <p:cNvSpPr>
            <a:spLocks noGrp="1"/>
          </p:cNvSpPr>
          <p:nvPr>
            <p:ph type="sldNum" sz="quarter" idx="10"/>
          </p:nvPr>
        </p:nvSpPr>
        <p:spPr/>
        <p:txBody>
          <a:bodyPr/>
          <a:lstStyle/>
          <a:p>
            <a:pPr>
              <a:defRPr/>
            </a:pPr>
            <a:fld id="{1BD55DC6-9D5A-44E0-8F96-E3D35EAFCD66}" type="slidenum">
              <a:rPr lang="en-US"/>
              <a:pPr>
                <a:defRPr/>
              </a:pPr>
              <a:t>21</a:t>
            </a:fld>
            <a:endParaRPr lang="en-US" dirty="0"/>
          </a:p>
        </p:txBody>
      </p:sp>
      <p:sp>
        <p:nvSpPr>
          <p:cNvPr id="19459"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14.3</a:t>
            </a:r>
          </a:p>
        </p:txBody>
      </p:sp>
      <p:sp>
        <p:nvSpPr>
          <p:cNvPr id="19460" name="Text Placeholder 2"/>
          <p:cNvSpPr>
            <a:spLocks/>
          </p:cNvSpPr>
          <p:nvPr/>
        </p:nvSpPr>
        <p:spPr bwMode="auto">
          <a:xfrm>
            <a:off x="152400" y="762000"/>
            <a:ext cx="8807450" cy="5867400"/>
          </a:xfrm>
          <a:prstGeom prst="rect">
            <a:avLst/>
          </a:prstGeom>
          <a:noFill/>
          <a:ln w="9525">
            <a:noFill/>
            <a:miter lim="800000"/>
            <a:headEnd/>
            <a:tailEnd/>
          </a:ln>
        </p:spPr>
        <p:txBody>
          <a:bodyPr/>
          <a:lstStyle/>
          <a:p>
            <a:pPr>
              <a:buFont typeface="Arial" charset="0"/>
              <a:buNone/>
            </a:pPr>
            <a:endParaRPr lang="en-US" sz="1800" b="1" i="1">
              <a:solidFill>
                <a:srgbClr val="109769"/>
              </a:solidFill>
              <a:cs typeface="Arial" charset="0"/>
            </a:endParaRPr>
          </a:p>
          <a:p>
            <a:pPr>
              <a:spcBef>
                <a:spcPct val="20000"/>
              </a:spcBef>
              <a:buFont typeface="Arial" charset="0"/>
              <a:buNone/>
            </a:pPr>
            <a:endParaRPr lang="en-US" b="1" i="1">
              <a:solidFill>
                <a:srgbClr val="109769"/>
              </a:solidFill>
              <a:cs typeface="Arial" charset="0"/>
            </a:endParaRPr>
          </a:p>
          <a:p>
            <a:pPr>
              <a:spcBef>
                <a:spcPct val="20000"/>
              </a:spcBef>
              <a:buFont typeface="Arial" charset="0"/>
              <a:buNone/>
            </a:pPr>
            <a:endParaRPr lang="en-US" b="1" i="1"/>
          </a:p>
          <a:p>
            <a:pPr>
              <a:spcBef>
                <a:spcPct val="20000"/>
              </a:spcBef>
              <a:buFont typeface="Arial" charset="0"/>
              <a:buNone/>
            </a:pPr>
            <a:endParaRPr lang="en-US" sz="1800" b="1" i="1"/>
          </a:p>
          <a:p>
            <a:pPr>
              <a:spcBef>
                <a:spcPct val="20000"/>
              </a:spcBef>
              <a:buFont typeface="Arial" charset="0"/>
              <a:buNone/>
            </a:pPr>
            <a:endParaRPr lang="en-US"/>
          </a:p>
          <a:p>
            <a:pPr>
              <a:buFont typeface="Arial" charset="0"/>
              <a:buNone/>
            </a:pPr>
            <a:endParaRPr lang="en-US">
              <a:cs typeface="Arial" charset="0"/>
            </a:endParaRPr>
          </a:p>
          <a:p>
            <a:pPr>
              <a:buFont typeface="Arial" charset="0"/>
              <a:buNone/>
            </a:pPr>
            <a:endParaRPr lang="en-US">
              <a:cs typeface="Arial" charset="0"/>
            </a:endParaRPr>
          </a:p>
          <a:p>
            <a:pPr>
              <a:buFont typeface="Arial" charset="0"/>
              <a:buNone/>
            </a:pPr>
            <a:endParaRPr lang="en-US">
              <a:cs typeface="Arial" charset="0"/>
            </a:endParaRPr>
          </a:p>
          <a:p>
            <a:pPr>
              <a:buFont typeface="Arial" charset="0"/>
              <a:buNone/>
            </a:pPr>
            <a:endParaRPr lang="en-US">
              <a:cs typeface="Arial" charset="0"/>
            </a:endParaRPr>
          </a:p>
          <a:p>
            <a:pPr>
              <a:buFont typeface="Arial" charset="0"/>
              <a:buNone/>
            </a:pPr>
            <a:endParaRPr lang="en-US">
              <a:cs typeface="Arial" charset="0"/>
            </a:endParaRPr>
          </a:p>
          <a:p>
            <a:pPr>
              <a:spcBef>
                <a:spcPct val="20000"/>
              </a:spcBef>
              <a:buFont typeface="Arial" charset="0"/>
              <a:buNone/>
            </a:pPr>
            <a:endParaRPr lang="en-US"/>
          </a:p>
        </p:txBody>
      </p:sp>
      <p:sp>
        <p:nvSpPr>
          <p:cNvPr id="19461" name="Text Placeholder 2"/>
          <p:cNvSpPr>
            <a:spLocks/>
          </p:cNvSpPr>
          <p:nvPr/>
        </p:nvSpPr>
        <p:spPr bwMode="auto">
          <a:xfrm>
            <a:off x="152400" y="360928"/>
            <a:ext cx="8807450" cy="3224474"/>
          </a:xfrm>
          <a:prstGeom prst="rect">
            <a:avLst/>
          </a:prstGeom>
          <a:noFill/>
          <a:ln w="9525">
            <a:noFill/>
            <a:miter lim="800000"/>
            <a:headEnd/>
            <a:tailEnd/>
          </a:ln>
        </p:spPr>
        <p:txBody>
          <a:bodyPr/>
          <a:lstStyle/>
          <a:p>
            <a:pPr>
              <a:spcBef>
                <a:spcPct val="20000"/>
              </a:spcBef>
              <a:buFont typeface="Arial" charset="0"/>
              <a:buNone/>
            </a:pPr>
            <a:endParaRPr lang="en-US" sz="2000" dirty="0"/>
          </a:p>
          <a:p>
            <a:pPr>
              <a:spcBef>
                <a:spcPct val="20000"/>
              </a:spcBef>
              <a:buFont typeface="Arial" charset="0"/>
              <a:buNone/>
            </a:pPr>
            <a:r>
              <a:rPr lang="en-US" sz="2000" dirty="0"/>
              <a:t>The equilibrium constant </a:t>
            </a:r>
            <a:r>
              <a:rPr lang="en-US" sz="2000" i="1" dirty="0"/>
              <a:t>K</a:t>
            </a:r>
            <a:r>
              <a:rPr lang="en-US" sz="2000" i="1" baseline="-25000" dirty="0"/>
              <a:t>P</a:t>
            </a:r>
            <a:r>
              <a:rPr lang="en-US" sz="2000" i="1" dirty="0"/>
              <a:t> </a:t>
            </a:r>
            <a:r>
              <a:rPr lang="en-US" sz="2000" dirty="0"/>
              <a:t>for the decomposition of phosphorus </a:t>
            </a:r>
            <a:r>
              <a:rPr lang="en-US" sz="2000" dirty="0" err="1"/>
              <a:t>pentachloride</a:t>
            </a:r>
            <a:r>
              <a:rPr lang="en-US" sz="2000" dirty="0"/>
              <a:t> to phosphorus </a:t>
            </a:r>
            <a:r>
              <a:rPr lang="en-US" sz="2000" dirty="0" err="1"/>
              <a:t>trichloride</a:t>
            </a:r>
            <a:r>
              <a:rPr lang="en-US" sz="2000" dirty="0"/>
              <a:t> and molecular chlorine</a:t>
            </a:r>
          </a:p>
          <a:p>
            <a:pPr algn="ctr">
              <a:spcBef>
                <a:spcPct val="20000"/>
              </a:spcBef>
              <a:buFont typeface="Arial" charset="0"/>
              <a:buNone/>
            </a:pPr>
            <a:endParaRPr lang="en-US" sz="2000" dirty="0" smtClean="0"/>
          </a:p>
          <a:p>
            <a:pPr algn="ctr">
              <a:spcBef>
                <a:spcPct val="20000"/>
              </a:spcBef>
              <a:buFont typeface="Arial" charset="0"/>
              <a:buNone/>
            </a:pPr>
            <a:r>
              <a:rPr lang="en-US" sz="2000" dirty="0" smtClean="0"/>
              <a:t>PCl</a:t>
            </a:r>
            <a:r>
              <a:rPr lang="en-US" sz="2000" baseline="-25000" dirty="0" smtClean="0"/>
              <a:t>5</a:t>
            </a:r>
            <a:r>
              <a:rPr lang="en-US" sz="2000" dirty="0" smtClean="0"/>
              <a:t>(</a:t>
            </a:r>
            <a:r>
              <a:rPr lang="en-US" sz="2000" i="1" dirty="0" smtClean="0"/>
              <a:t>g</a:t>
            </a:r>
            <a:r>
              <a:rPr lang="en-US" sz="2000" dirty="0"/>
              <a:t>)    </a:t>
            </a:r>
            <a:r>
              <a:rPr lang="en-US" sz="2000" dirty="0" smtClean="0"/>
              <a:t>        </a:t>
            </a:r>
            <a:r>
              <a:rPr lang="en-US" sz="2000" dirty="0"/>
              <a:t>PCl</a:t>
            </a:r>
            <a:r>
              <a:rPr lang="en-US" sz="2000" baseline="-25000" dirty="0"/>
              <a:t>3</a:t>
            </a:r>
            <a:r>
              <a:rPr lang="en-US" sz="2000" dirty="0"/>
              <a:t>(</a:t>
            </a:r>
            <a:r>
              <a:rPr lang="en-US" sz="2000" i="1" dirty="0"/>
              <a:t>g</a:t>
            </a:r>
            <a:r>
              <a:rPr lang="en-US" sz="2000" dirty="0"/>
              <a:t>) + Cl</a:t>
            </a:r>
            <a:r>
              <a:rPr lang="en-US" sz="2000" baseline="-25000" dirty="0"/>
              <a:t>2</a:t>
            </a:r>
            <a:r>
              <a:rPr lang="en-US" sz="2000" dirty="0"/>
              <a:t>(</a:t>
            </a:r>
            <a:r>
              <a:rPr lang="en-US" sz="2000" i="1" dirty="0"/>
              <a:t>g</a:t>
            </a:r>
            <a:r>
              <a:rPr lang="en-US" sz="2000" dirty="0"/>
              <a:t>)</a:t>
            </a:r>
          </a:p>
          <a:p>
            <a:pPr>
              <a:spcBef>
                <a:spcPct val="20000"/>
              </a:spcBef>
              <a:buFont typeface="Arial" charset="0"/>
              <a:buNone/>
            </a:pPr>
            <a:endParaRPr lang="en-US" sz="2000" dirty="0"/>
          </a:p>
          <a:p>
            <a:pPr>
              <a:spcBef>
                <a:spcPct val="20000"/>
              </a:spcBef>
              <a:buFont typeface="Arial" charset="0"/>
              <a:buNone/>
            </a:pPr>
            <a:r>
              <a:rPr lang="en-US" sz="2000" dirty="0"/>
              <a:t>is found to be 1.05 at 250</a:t>
            </a:r>
            <a:r>
              <a:rPr lang="en-US" sz="2000" dirty="0">
                <a:cs typeface="Arial" charset="0"/>
              </a:rPr>
              <a:t>°</a:t>
            </a:r>
            <a:r>
              <a:rPr lang="en-US" sz="2000" dirty="0"/>
              <a:t>C. If the equilibrium partial pressures of PCl</a:t>
            </a:r>
            <a:r>
              <a:rPr lang="en-US" sz="2000" baseline="-25000" dirty="0"/>
              <a:t>5</a:t>
            </a:r>
            <a:r>
              <a:rPr lang="en-US" sz="2000" dirty="0"/>
              <a:t> and PCl</a:t>
            </a:r>
            <a:r>
              <a:rPr lang="en-US" sz="2000" baseline="-25000" dirty="0"/>
              <a:t>3</a:t>
            </a:r>
            <a:r>
              <a:rPr lang="en-US" sz="2000" dirty="0"/>
              <a:t> are 0.875 </a:t>
            </a:r>
            <a:r>
              <a:rPr lang="en-US" sz="2000" dirty="0" err="1"/>
              <a:t>atm</a:t>
            </a:r>
            <a:r>
              <a:rPr lang="en-US" sz="2000" dirty="0"/>
              <a:t> and 0.463 </a:t>
            </a:r>
            <a:r>
              <a:rPr lang="en-US" sz="2000" dirty="0" err="1"/>
              <a:t>atm</a:t>
            </a:r>
            <a:r>
              <a:rPr lang="en-US" sz="2000" dirty="0"/>
              <a:t>, respectively, what is the equilibrium partial pressure of Cl</a:t>
            </a:r>
            <a:r>
              <a:rPr lang="en-US" sz="2000" baseline="-25000" dirty="0"/>
              <a:t>2</a:t>
            </a:r>
            <a:r>
              <a:rPr lang="en-US" sz="2000" dirty="0"/>
              <a:t> at 250</a:t>
            </a:r>
            <a:r>
              <a:rPr lang="en-US" sz="2000" dirty="0">
                <a:cs typeface="Arial" charset="0"/>
              </a:rPr>
              <a:t>°</a:t>
            </a:r>
            <a:r>
              <a:rPr lang="en-US" sz="2000" dirty="0"/>
              <a:t>C</a:t>
            </a:r>
            <a:r>
              <a:rPr lang="en-US" sz="2000" dirty="0" smtClean="0"/>
              <a:t>?</a:t>
            </a:r>
            <a:endParaRPr lang="en-US" sz="2000" dirty="0"/>
          </a:p>
          <a:p>
            <a:pPr>
              <a:spcBef>
                <a:spcPct val="20000"/>
              </a:spcBef>
              <a:buFont typeface="Arial" charset="0"/>
              <a:buNone/>
            </a:pPr>
            <a:endParaRPr lang="en-US" sz="2000" dirty="0"/>
          </a:p>
          <a:p>
            <a:pPr>
              <a:spcBef>
                <a:spcPct val="20000"/>
              </a:spcBef>
              <a:buFont typeface="Arial" charset="0"/>
              <a:buNone/>
            </a:pPr>
            <a:endParaRPr lang="en-US" sz="2000" dirty="0"/>
          </a:p>
          <a:p>
            <a:pPr>
              <a:spcBef>
                <a:spcPct val="20000"/>
              </a:spcBef>
              <a:buFont typeface="Arial" charset="0"/>
              <a:buNone/>
            </a:pPr>
            <a:endParaRPr lang="en-US" sz="2000" baseline="-25000" dirty="0"/>
          </a:p>
          <a:p>
            <a:pPr>
              <a:buFont typeface="Arial" charset="0"/>
              <a:buNone/>
            </a:pPr>
            <a:endParaRPr lang="en-US" sz="2000" dirty="0"/>
          </a:p>
          <a:p>
            <a:pPr>
              <a:buFont typeface="Arial" charset="0"/>
              <a:buNone/>
            </a:pPr>
            <a:endParaRPr lang="en-US" sz="2000" dirty="0"/>
          </a:p>
          <a:p>
            <a:pPr>
              <a:buFont typeface="Arial" charset="0"/>
              <a:buNone/>
            </a:pPr>
            <a:endParaRPr lang="en-US" sz="2000" dirty="0"/>
          </a:p>
          <a:p>
            <a:pPr>
              <a:buFont typeface="Arial" charset="0"/>
              <a:buNone/>
            </a:pPr>
            <a:endParaRPr lang="en-US" sz="2000" dirty="0"/>
          </a:p>
          <a:p>
            <a:pPr>
              <a:buFont typeface="Arial" charset="0"/>
              <a:buNone/>
            </a:pPr>
            <a:endParaRPr lang="en-US" sz="2000" dirty="0"/>
          </a:p>
          <a:p>
            <a:pPr>
              <a:buFont typeface="Arial" charset="0"/>
              <a:buNone/>
            </a:pPr>
            <a:endParaRPr lang="en-US" sz="2000" dirty="0"/>
          </a:p>
          <a:p>
            <a:pPr>
              <a:buFont typeface="Arial" charset="0"/>
              <a:buNone/>
            </a:pPr>
            <a:endParaRPr lang="en-US" sz="2000" dirty="0"/>
          </a:p>
          <a:p>
            <a:pPr>
              <a:buFont typeface="Arial" charset="0"/>
              <a:buNone/>
            </a:pPr>
            <a:endParaRPr lang="en-US" sz="2000" dirty="0">
              <a:cs typeface="Arial" charset="0"/>
            </a:endParaRPr>
          </a:p>
          <a:p>
            <a:pPr>
              <a:spcBef>
                <a:spcPct val="20000"/>
              </a:spcBef>
              <a:buFont typeface="Arial" charset="0"/>
              <a:buNone/>
            </a:pPr>
            <a:endParaRPr lang="en-US" sz="2000" dirty="0"/>
          </a:p>
          <a:p>
            <a:pPr>
              <a:spcBef>
                <a:spcPct val="20000"/>
              </a:spcBef>
              <a:buFont typeface="Arial" charset="0"/>
              <a:buNone/>
            </a:pPr>
            <a:endParaRPr lang="en-US" sz="2000" dirty="0"/>
          </a:p>
        </p:txBody>
      </p:sp>
      <p:pic>
        <p:nvPicPr>
          <p:cNvPr id="9" name="Picture 4"/>
          <p:cNvPicPr>
            <a:picLocks noChangeAspect="1" noChangeArrowheads="1"/>
          </p:cNvPicPr>
          <p:nvPr/>
        </p:nvPicPr>
        <p:blipFill>
          <a:blip r:embed="rId3" cstate="print"/>
          <a:srcRect/>
          <a:stretch>
            <a:fillRect/>
          </a:stretch>
        </p:blipFill>
        <p:spPr bwMode="auto">
          <a:xfrm>
            <a:off x="2462463" y="3248528"/>
            <a:ext cx="1832812" cy="1037321"/>
          </a:xfrm>
          <a:prstGeom prst="rect">
            <a:avLst/>
          </a:prstGeom>
          <a:noFill/>
          <a:ln w="9525">
            <a:noFill/>
            <a:miter lim="800000"/>
            <a:headEnd/>
            <a:tailEnd/>
          </a:ln>
        </p:spPr>
      </p:pic>
      <p:sp>
        <p:nvSpPr>
          <p:cNvPr id="10" name="TextBox 9"/>
          <p:cNvSpPr txBox="1"/>
          <p:nvPr/>
        </p:nvSpPr>
        <p:spPr>
          <a:xfrm>
            <a:off x="5149514" y="3260549"/>
            <a:ext cx="3260558" cy="461665"/>
          </a:xfrm>
          <a:prstGeom prst="rect">
            <a:avLst/>
          </a:prstGeom>
          <a:noFill/>
        </p:spPr>
        <p:txBody>
          <a:bodyPr wrap="square" rtlCol="0">
            <a:spAutoFit/>
          </a:bodyPr>
          <a:lstStyle/>
          <a:p>
            <a:r>
              <a:rPr lang="en-US" sz="2400" dirty="0" smtClean="0">
                <a:solidFill>
                  <a:srgbClr val="FF0000"/>
                </a:solidFill>
              </a:rPr>
              <a:t>Given </a:t>
            </a:r>
            <a:r>
              <a:rPr lang="en-US" sz="2400" dirty="0" err="1" smtClean="0">
                <a:solidFill>
                  <a:srgbClr val="FF0000"/>
                </a:solidFill>
              </a:rPr>
              <a:t>K</a:t>
            </a:r>
            <a:r>
              <a:rPr lang="en-US" sz="2400" baseline="-25000" dirty="0" err="1" smtClean="0">
                <a:solidFill>
                  <a:srgbClr val="FF0000"/>
                </a:solidFill>
              </a:rPr>
              <a:t>p</a:t>
            </a:r>
            <a:r>
              <a:rPr lang="en-US" sz="2400" dirty="0" smtClean="0">
                <a:solidFill>
                  <a:srgbClr val="FF0000"/>
                </a:solidFill>
              </a:rPr>
              <a:t>, P</a:t>
            </a:r>
            <a:r>
              <a:rPr lang="en-US" sz="2400" baseline="-25000" dirty="0" smtClean="0">
                <a:solidFill>
                  <a:srgbClr val="FF0000"/>
                </a:solidFill>
              </a:rPr>
              <a:t>PCl</a:t>
            </a:r>
            <a:r>
              <a:rPr lang="en-US" baseline="-25000" dirty="0" smtClean="0">
                <a:solidFill>
                  <a:srgbClr val="FF0000"/>
                </a:solidFill>
              </a:rPr>
              <a:t>5</a:t>
            </a:r>
            <a:r>
              <a:rPr lang="en-US" sz="2400" dirty="0" smtClean="0">
                <a:solidFill>
                  <a:srgbClr val="FF0000"/>
                </a:solidFill>
              </a:rPr>
              <a:t>, and P</a:t>
            </a:r>
            <a:r>
              <a:rPr lang="en-US" sz="2400" baseline="-25000" dirty="0" smtClean="0">
                <a:solidFill>
                  <a:srgbClr val="FF0000"/>
                </a:solidFill>
              </a:rPr>
              <a:t>Cl</a:t>
            </a:r>
            <a:r>
              <a:rPr lang="en-US" sz="2000" baseline="-25000" dirty="0" smtClean="0">
                <a:solidFill>
                  <a:srgbClr val="FF0000"/>
                </a:solidFill>
              </a:rPr>
              <a:t>3</a:t>
            </a:r>
            <a:endParaRPr lang="en-US" sz="2400" baseline="-25000" dirty="0">
              <a:solidFill>
                <a:srgbClr val="FF0000"/>
              </a:solidFill>
            </a:endParaRPr>
          </a:p>
        </p:txBody>
      </p:sp>
      <p:sp>
        <p:nvSpPr>
          <p:cNvPr id="11" name="TextBox 10"/>
          <p:cNvSpPr txBox="1"/>
          <p:nvPr/>
        </p:nvSpPr>
        <p:spPr>
          <a:xfrm>
            <a:off x="4928920" y="3858117"/>
            <a:ext cx="3260558" cy="461665"/>
          </a:xfrm>
          <a:prstGeom prst="rect">
            <a:avLst/>
          </a:prstGeom>
          <a:noFill/>
        </p:spPr>
        <p:txBody>
          <a:bodyPr wrap="square" rtlCol="0">
            <a:spAutoFit/>
          </a:bodyPr>
          <a:lstStyle/>
          <a:p>
            <a:pPr algn="ctr"/>
            <a:r>
              <a:rPr lang="en-US" sz="2400" dirty="0" smtClean="0">
                <a:solidFill>
                  <a:srgbClr val="FF0000"/>
                </a:solidFill>
              </a:rPr>
              <a:t>Find P</a:t>
            </a:r>
            <a:r>
              <a:rPr lang="en-US" sz="2400" baseline="-25000" dirty="0" smtClean="0">
                <a:solidFill>
                  <a:srgbClr val="FF0000"/>
                </a:solidFill>
              </a:rPr>
              <a:t>Cl</a:t>
            </a:r>
            <a:r>
              <a:rPr lang="en-US" baseline="-25000" dirty="0" smtClean="0">
                <a:solidFill>
                  <a:srgbClr val="FF0000"/>
                </a:solidFill>
              </a:rPr>
              <a:t>2</a:t>
            </a:r>
            <a:endParaRPr lang="en-US" sz="2400" baseline="-25000" dirty="0">
              <a:solidFill>
                <a:srgbClr val="FF0000"/>
              </a:solidFill>
            </a:endParaRPr>
          </a:p>
        </p:txBody>
      </p:sp>
      <p:pic>
        <p:nvPicPr>
          <p:cNvPr id="12" name="Picture 5"/>
          <p:cNvPicPr>
            <a:picLocks noChangeAspect="1" noChangeArrowheads="1"/>
          </p:cNvPicPr>
          <p:nvPr/>
        </p:nvPicPr>
        <p:blipFill>
          <a:blip r:embed="rId4" cstate="print"/>
          <a:srcRect/>
          <a:stretch>
            <a:fillRect/>
          </a:stretch>
        </p:blipFill>
        <p:spPr bwMode="auto">
          <a:xfrm>
            <a:off x="2354179" y="4565633"/>
            <a:ext cx="3333384" cy="19073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8" name="Group 10"/>
          <p:cNvGrpSpPr>
            <a:grpSpLocks/>
          </p:cNvGrpSpPr>
          <p:nvPr/>
        </p:nvGrpSpPr>
        <p:grpSpPr bwMode="auto">
          <a:xfrm>
            <a:off x="5349825" y="3186695"/>
            <a:ext cx="1539875" cy="1038225"/>
            <a:chOff x="2688" y="1486"/>
            <a:chExt cx="970" cy="654"/>
          </a:xfrm>
        </p:grpSpPr>
        <p:sp>
          <p:nvSpPr>
            <p:cNvPr id="9" name="Text Box 11"/>
            <p:cNvSpPr txBox="1">
              <a:spLocks noChangeArrowheads="1"/>
            </p:cNvSpPr>
            <p:nvPr/>
          </p:nvSpPr>
          <p:spPr bwMode="auto">
            <a:xfrm>
              <a:off x="2688" y="1696"/>
              <a:ext cx="466" cy="291"/>
            </a:xfrm>
            <a:prstGeom prst="rect">
              <a:avLst/>
            </a:prstGeom>
            <a:noFill/>
            <a:ln w="9525">
              <a:noFill/>
              <a:miter lim="800000"/>
              <a:headEnd/>
              <a:tailEnd/>
            </a:ln>
            <a:effectLst/>
          </p:spPr>
          <p:txBody>
            <a:bodyPr wrap="none">
              <a:spAutoFit/>
            </a:bodyPr>
            <a:lstStyle/>
            <a:p>
              <a:pPr eaLnBrk="1" hangingPunct="1"/>
              <a:r>
                <a:rPr lang="en-US" sz="2400" i="1"/>
                <a:t>K</a:t>
              </a:r>
              <a:r>
                <a:rPr lang="en-US" sz="2400" i="1" baseline="-25000"/>
                <a:t>p</a:t>
              </a:r>
              <a:r>
                <a:rPr lang="en-US" sz="2400"/>
                <a:t> = </a:t>
              </a:r>
              <a:endParaRPr lang="en-US" sz="2400" i="1"/>
            </a:p>
          </p:txBody>
        </p:sp>
        <p:grpSp>
          <p:nvGrpSpPr>
            <p:cNvPr id="10" name="Group 12"/>
            <p:cNvGrpSpPr>
              <a:grpSpLocks/>
            </p:cNvGrpSpPr>
            <p:nvPr/>
          </p:nvGrpSpPr>
          <p:grpSpPr bwMode="auto">
            <a:xfrm>
              <a:off x="3168" y="1486"/>
              <a:ext cx="490" cy="654"/>
              <a:chOff x="4144" y="2382"/>
              <a:chExt cx="490" cy="654"/>
            </a:xfrm>
          </p:grpSpPr>
          <p:grpSp>
            <p:nvGrpSpPr>
              <p:cNvPr id="11" name="Group 13"/>
              <p:cNvGrpSpPr>
                <a:grpSpLocks/>
              </p:cNvGrpSpPr>
              <p:nvPr/>
            </p:nvGrpSpPr>
            <p:grpSpPr bwMode="auto">
              <a:xfrm>
                <a:off x="4194" y="2382"/>
                <a:ext cx="439" cy="369"/>
                <a:chOff x="4196" y="2382"/>
                <a:chExt cx="439" cy="369"/>
              </a:xfrm>
            </p:grpSpPr>
            <p:sp>
              <p:nvSpPr>
                <p:cNvPr id="16" name="Text Box 14"/>
                <p:cNvSpPr txBox="1">
                  <a:spLocks noChangeArrowheads="1"/>
                </p:cNvSpPr>
                <p:nvPr/>
              </p:nvSpPr>
              <p:spPr bwMode="auto">
                <a:xfrm>
                  <a:off x="4279" y="2518"/>
                  <a:ext cx="356" cy="233"/>
                </a:xfrm>
                <a:prstGeom prst="rect">
                  <a:avLst/>
                </a:prstGeom>
                <a:noFill/>
                <a:ln w="9525">
                  <a:noFill/>
                  <a:miter lim="800000"/>
                  <a:headEnd/>
                  <a:tailEnd/>
                </a:ln>
                <a:effectLst/>
              </p:spPr>
              <p:txBody>
                <a:bodyPr wrap="none">
                  <a:spAutoFit/>
                </a:bodyPr>
                <a:lstStyle/>
                <a:p>
                  <a:pPr eaLnBrk="1" hangingPunct="1"/>
                  <a:r>
                    <a:rPr lang="en-US" dirty="0"/>
                    <a:t>NO</a:t>
                  </a:r>
                  <a:r>
                    <a:rPr lang="en-US" baseline="-25000" dirty="0"/>
                    <a:t>2</a:t>
                  </a:r>
                  <a:endParaRPr lang="en-US" dirty="0"/>
                </a:p>
              </p:txBody>
            </p:sp>
            <p:sp>
              <p:nvSpPr>
                <p:cNvPr id="17" name="Text Box 15"/>
                <p:cNvSpPr txBox="1">
                  <a:spLocks noChangeArrowheads="1"/>
                </p:cNvSpPr>
                <p:nvPr/>
              </p:nvSpPr>
              <p:spPr bwMode="auto">
                <a:xfrm>
                  <a:off x="4196" y="2382"/>
                  <a:ext cx="412" cy="291"/>
                </a:xfrm>
                <a:prstGeom prst="rect">
                  <a:avLst/>
                </a:prstGeom>
                <a:noFill/>
                <a:ln w="9525">
                  <a:noFill/>
                  <a:miter lim="800000"/>
                  <a:headEnd/>
                  <a:tailEnd/>
                </a:ln>
                <a:effectLst/>
              </p:spPr>
              <p:txBody>
                <a:bodyPr wrap="none">
                  <a:spAutoFit/>
                </a:bodyPr>
                <a:lstStyle/>
                <a:p>
                  <a:pPr eaLnBrk="1" hangingPunct="1"/>
                  <a:r>
                    <a:rPr lang="en-US" sz="2400" i="1" dirty="0" smtClean="0"/>
                    <a:t>P   </a:t>
                  </a:r>
                  <a:r>
                    <a:rPr lang="en-US" sz="2400" baseline="30000" dirty="0" smtClean="0"/>
                    <a:t>2</a:t>
                  </a:r>
                  <a:endParaRPr lang="en-US" sz="2400" i="1" dirty="0"/>
                </a:p>
              </p:txBody>
            </p:sp>
          </p:grpSp>
          <p:grpSp>
            <p:nvGrpSpPr>
              <p:cNvPr id="12" name="Group 16"/>
              <p:cNvGrpSpPr>
                <a:grpSpLocks/>
              </p:cNvGrpSpPr>
              <p:nvPr/>
            </p:nvGrpSpPr>
            <p:grpSpPr bwMode="auto">
              <a:xfrm>
                <a:off x="4144" y="2682"/>
                <a:ext cx="490" cy="354"/>
                <a:chOff x="3206" y="3833"/>
                <a:chExt cx="490" cy="354"/>
              </a:xfrm>
            </p:grpSpPr>
            <p:sp>
              <p:nvSpPr>
                <p:cNvPr id="14" name="Text Box 17"/>
                <p:cNvSpPr txBox="1">
                  <a:spLocks noChangeArrowheads="1"/>
                </p:cNvSpPr>
                <p:nvPr/>
              </p:nvSpPr>
              <p:spPr bwMode="auto">
                <a:xfrm>
                  <a:off x="3291" y="3954"/>
                  <a:ext cx="405" cy="233"/>
                </a:xfrm>
                <a:prstGeom prst="rect">
                  <a:avLst/>
                </a:prstGeom>
                <a:noFill/>
                <a:ln w="9525">
                  <a:noFill/>
                  <a:miter lim="800000"/>
                  <a:headEnd/>
                  <a:tailEnd/>
                </a:ln>
                <a:effectLst/>
              </p:spPr>
              <p:txBody>
                <a:bodyPr wrap="none">
                  <a:spAutoFit/>
                </a:bodyPr>
                <a:lstStyle/>
                <a:p>
                  <a:pPr eaLnBrk="1" hangingPunct="1"/>
                  <a:r>
                    <a:rPr lang="en-US" dirty="0"/>
                    <a:t>N</a:t>
                  </a:r>
                  <a:r>
                    <a:rPr lang="en-US" baseline="-25000" dirty="0"/>
                    <a:t>2</a:t>
                  </a:r>
                  <a:r>
                    <a:rPr lang="en-US" dirty="0"/>
                    <a:t>O</a:t>
                  </a:r>
                  <a:r>
                    <a:rPr lang="en-US" baseline="-25000" dirty="0"/>
                    <a:t>4</a:t>
                  </a:r>
                  <a:endParaRPr lang="en-US" dirty="0"/>
                </a:p>
              </p:txBody>
            </p:sp>
            <p:sp>
              <p:nvSpPr>
                <p:cNvPr id="15" name="Text Box 18"/>
                <p:cNvSpPr txBox="1">
                  <a:spLocks noChangeArrowheads="1"/>
                </p:cNvSpPr>
                <p:nvPr/>
              </p:nvSpPr>
              <p:spPr bwMode="auto">
                <a:xfrm>
                  <a:off x="3206" y="3833"/>
                  <a:ext cx="216" cy="291"/>
                </a:xfrm>
                <a:prstGeom prst="rect">
                  <a:avLst/>
                </a:prstGeom>
                <a:noFill/>
                <a:ln w="9525">
                  <a:noFill/>
                  <a:miter lim="800000"/>
                  <a:headEnd/>
                  <a:tailEnd/>
                </a:ln>
                <a:effectLst/>
              </p:spPr>
              <p:txBody>
                <a:bodyPr wrap="none">
                  <a:spAutoFit/>
                </a:bodyPr>
                <a:lstStyle/>
                <a:p>
                  <a:pPr eaLnBrk="1" hangingPunct="1"/>
                  <a:r>
                    <a:rPr lang="en-US" sz="2400" i="1"/>
                    <a:t>P</a:t>
                  </a:r>
                </a:p>
              </p:txBody>
            </p:sp>
          </p:grpSp>
          <p:sp>
            <p:nvSpPr>
              <p:cNvPr id="13" name="Line 19"/>
              <p:cNvSpPr>
                <a:spLocks noChangeShapeType="1"/>
              </p:cNvSpPr>
              <p:nvPr/>
            </p:nvSpPr>
            <p:spPr bwMode="auto">
              <a:xfrm>
                <a:off x="4193" y="2736"/>
                <a:ext cx="432" cy="0"/>
              </a:xfrm>
              <a:prstGeom prst="line">
                <a:avLst/>
              </a:prstGeom>
              <a:noFill/>
              <a:ln w="28575">
                <a:solidFill>
                  <a:schemeClr val="tx1"/>
                </a:solidFill>
                <a:round/>
                <a:headEnd/>
                <a:tailEnd/>
              </a:ln>
              <a:effectLst/>
            </p:spPr>
            <p:txBody>
              <a:bodyPr/>
              <a:lstStyle/>
              <a:p>
                <a:endParaRPr lang="en-US" sz="2400"/>
              </a:p>
            </p:txBody>
          </p:sp>
        </p:grpSp>
      </p:grpSp>
      <p:grpSp>
        <p:nvGrpSpPr>
          <p:cNvPr id="18" name="Group 23"/>
          <p:cNvGrpSpPr>
            <a:grpSpLocks/>
          </p:cNvGrpSpPr>
          <p:nvPr/>
        </p:nvGrpSpPr>
        <p:grpSpPr bwMode="auto">
          <a:xfrm>
            <a:off x="1902338" y="3156660"/>
            <a:ext cx="1528763" cy="955676"/>
            <a:chOff x="1787" y="672"/>
            <a:chExt cx="963" cy="602"/>
          </a:xfrm>
        </p:grpSpPr>
        <p:sp>
          <p:nvSpPr>
            <p:cNvPr id="19" name="Text Box 24"/>
            <p:cNvSpPr txBox="1">
              <a:spLocks noChangeArrowheads="1"/>
            </p:cNvSpPr>
            <p:nvPr/>
          </p:nvSpPr>
          <p:spPr bwMode="auto">
            <a:xfrm>
              <a:off x="1787" y="833"/>
              <a:ext cx="451" cy="291"/>
            </a:xfrm>
            <a:prstGeom prst="rect">
              <a:avLst/>
            </a:prstGeom>
            <a:noFill/>
            <a:ln w="9525">
              <a:noFill/>
              <a:miter lim="800000"/>
              <a:headEnd/>
              <a:tailEnd/>
            </a:ln>
            <a:effectLst/>
          </p:spPr>
          <p:txBody>
            <a:bodyPr wrap="none">
              <a:spAutoFit/>
            </a:bodyPr>
            <a:lstStyle/>
            <a:p>
              <a:pPr algn="r" eaLnBrk="1" hangingPunct="1"/>
              <a:r>
                <a:rPr lang="en-US" sz="2400" i="1"/>
                <a:t>K</a:t>
              </a:r>
              <a:r>
                <a:rPr lang="en-US" sz="2400" i="1" baseline="-25000"/>
                <a:t>c</a:t>
              </a:r>
              <a:r>
                <a:rPr lang="en-US" sz="2400"/>
                <a:t> = </a:t>
              </a:r>
              <a:endParaRPr lang="en-US" sz="2400" i="1"/>
            </a:p>
          </p:txBody>
        </p:sp>
        <p:grpSp>
          <p:nvGrpSpPr>
            <p:cNvPr id="20" name="Group 25"/>
            <p:cNvGrpSpPr>
              <a:grpSpLocks/>
            </p:cNvGrpSpPr>
            <p:nvPr/>
          </p:nvGrpSpPr>
          <p:grpSpPr bwMode="auto">
            <a:xfrm>
              <a:off x="2130" y="672"/>
              <a:ext cx="620" cy="602"/>
              <a:chOff x="3170" y="2473"/>
              <a:chExt cx="620" cy="602"/>
            </a:xfrm>
          </p:grpSpPr>
          <p:sp>
            <p:nvSpPr>
              <p:cNvPr id="21" name="Text Box 26"/>
              <p:cNvSpPr txBox="1">
                <a:spLocks noChangeArrowheads="1"/>
              </p:cNvSpPr>
              <p:nvPr/>
            </p:nvSpPr>
            <p:spPr bwMode="auto">
              <a:xfrm>
                <a:off x="3170" y="2473"/>
                <a:ext cx="620" cy="291"/>
              </a:xfrm>
              <a:prstGeom prst="rect">
                <a:avLst/>
              </a:prstGeom>
              <a:noFill/>
              <a:ln w="9525">
                <a:noFill/>
                <a:miter lim="800000"/>
                <a:headEnd/>
                <a:tailEnd/>
              </a:ln>
              <a:effectLst/>
            </p:spPr>
            <p:txBody>
              <a:bodyPr wrap="none">
                <a:spAutoFit/>
              </a:bodyPr>
              <a:lstStyle/>
              <a:p>
                <a:pPr eaLnBrk="1" hangingPunct="1"/>
                <a:r>
                  <a:rPr lang="en-US" sz="2400" dirty="0"/>
                  <a:t>[NO</a:t>
                </a:r>
                <a:r>
                  <a:rPr lang="en-US" sz="2400" baseline="-25000" dirty="0"/>
                  <a:t>2</a:t>
                </a:r>
                <a:r>
                  <a:rPr lang="en-US" sz="2400" dirty="0"/>
                  <a:t>]</a:t>
                </a:r>
                <a:r>
                  <a:rPr lang="en-US" sz="2400" baseline="30000" dirty="0"/>
                  <a:t>2</a:t>
                </a:r>
                <a:endParaRPr lang="en-US" sz="2400" dirty="0"/>
              </a:p>
            </p:txBody>
          </p:sp>
          <p:sp>
            <p:nvSpPr>
              <p:cNvPr id="22" name="Text Box 27"/>
              <p:cNvSpPr txBox="1">
                <a:spLocks noChangeArrowheads="1"/>
              </p:cNvSpPr>
              <p:nvPr/>
            </p:nvSpPr>
            <p:spPr bwMode="auto">
              <a:xfrm>
                <a:off x="3170" y="2784"/>
                <a:ext cx="620" cy="291"/>
              </a:xfrm>
              <a:prstGeom prst="rect">
                <a:avLst/>
              </a:prstGeom>
              <a:noFill/>
              <a:ln w="9525">
                <a:noFill/>
                <a:miter lim="800000"/>
                <a:headEnd/>
                <a:tailEnd/>
              </a:ln>
              <a:effectLst/>
            </p:spPr>
            <p:txBody>
              <a:bodyPr wrap="none">
                <a:spAutoFit/>
              </a:bodyPr>
              <a:lstStyle/>
              <a:p>
                <a:pPr eaLnBrk="1" hangingPunct="1"/>
                <a:r>
                  <a:rPr lang="en-US" sz="2400" dirty="0"/>
                  <a:t>[N</a:t>
                </a:r>
                <a:r>
                  <a:rPr lang="en-US" sz="2400" baseline="-25000" dirty="0"/>
                  <a:t>2</a:t>
                </a:r>
                <a:r>
                  <a:rPr lang="en-US" sz="2400" dirty="0"/>
                  <a:t>O</a:t>
                </a:r>
                <a:r>
                  <a:rPr lang="en-US" sz="2400" baseline="-25000" dirty="0"/>
                  <a:t>4</a:t>
                </a:r>
                <a:r>
                  <a:rPr lang="en-US" sz="2400" dirty="0"/>
                  <a:t>]</a:t>
                </a:r>
              </a:p>
            </p:txBody>
          </p:sp>
          <p:sp>
            <p:nvSpPr>
              <p:cNvPr id="23" name="Line 28"/>
              <p:cNvSpPr>
                <a:spLocks noChangeShapeType="1"/>
              </p:cNvSpPr>
              <p:nvPr/>
            </p:nvSpPr>
            <p:spPr bwMode="auto">
              <a:xfrm>
                <a:off x="3232" y="2772"/>
                <a:ext cx="528" cy="0"/>
              </a:xfrm>
              <a:prstGeom prst="line">
                <a:avLst/>
              </a:prstGeom>
              <a:noFill/>
              <a:ln w="28575">
                <a:solidFill>
                  <a:schemeClr val="tx1"/>
                </a:solidFill>
                <a:round/>
                <a:headEnd/>
                <a:tailEnd/>
              </a:ln>
              <a:effectLst/>
            </p:spPr>
            <p:txBody>
              <a:bodyPr/>
              <a:lstStyle/>
              <a:p>
                <a:endParaRPr lang="en-US" sz="2400"/>
              </a:p>
            </p:txBody>
          </p:sp>
        </p:grpSp>
      </p:grpSp>
      <p:grpSp>
        <p:nvGrpSpPr>
          <p:cNvPr id="24" name="Group 23"/>
          <p:cNvGrpSpPr/>
          <p:nvPr/>
        </p:nvGrpSpPr>
        <p:grpSpPr>
          <a:xfrm>
            <a:off x="4234402" y="1329065"/>
            <a:ext cx="3496827" cy="535361"/>
            <a:chOff x="3080886" y="974190"/>
            <a:chExt cx="2772684" cy="424495"/>
          </a:xfrm>
        </p:grpSpPr>
        <p:sp>
          <p:nvSpPr>
            <p:cNvPr id="25" name="Text Box 12"/>
            <p:cNvSpPr txBox="1">
              <a:spLocks noChangeArrowheads="1"/>
            </p:cNvSpPr>
            <p:nvPr/>
          </p:nvSpPr>
          <p:spPr bwMode="auto">
            <a:xfrm>
              <a:off x="3080886" y="983817"/>
              <a:ext cx="989127" cy="414868"/>
            </a:xfrm>
            <a:prstGeom prst="rect">
              <a:avLst/>
            </a:prstGeom>
            <a:noFill/>
            <a:ln w="9525">
              <a:noFill/>
              <a:miter lim="800000"/>
              <a:headEnd/>
              <a:tailEnd/>
            </a:ln>
          </p:spPr>
          <p:txBody>
            <a:bodyPr wrap="none">
              <a:spAutoFit/>
            </a:bodyPr>
            <a:lstStyle/>
            <a:p>
              <a:r>
                <a:rPr lang="en-US" sz="2800" dirty="0"/>
                <a:t>N</a:t>
              </a:r>
              <a:r>
                <a:rPr lang="en-US" sz="2800" baseline="-25000" dirty="0"/>
                <a:t>2</a:t>
              </a:r>
              <a:r>
                <a:rPr lang="en-US" sz="2800" dirty="0"/>
                <a:t>O</a:t>
              </a:r>
              <a:r>
                <a:rPr lang="en-US" sz="2800" baseline="-25000" dirty="0"/>
                <a:t>4</a:t>
              </a:r>
              <a:r>
                <a:rPr lang="en-US" sz="2800" dirty="0"/>
                <a:t> </a:t>
              </a:r>
              <a:r>
                <a:rPr lang="en-US" sz="2800" baseline="-25000" dirty="0"/>
                <a:t>(</a:t>
              </a:r>
              <a:r>
                <a:rPr lang="en-US" sz="2800" i="1" baseline="-25000" dirty="0"/>
                <a:t>g</a:t>
              </a:r>
              <a:r>
                <a:rPr lang="en-US" sz="2800" baseline="-25000" dirty="0"/>
                <a:t>)</a:t>
              </a:r>
            </a:p>
          </p:txBody>
        </p:sp>
        <p:sp>
          <p:nvSpPr>
            <p:cNvPr id="26" name="Text Box 22"/>
            <p:cNvSpPr txBox="1">
              <a:spLocks noChangeArrowheads="1"/>
            </p:cNvSpPr>
            <p:nvPr/>
          </p:nvSpPr>
          <p:spPr bwMode="auto">
            <a:xfrm>
              <a:off x="4816144" y="974190"/>
              <a:ext cx="1037426" cy="414868"/>
            </a:xfrm>
            <a:prstGeom prst="rect">
              <a:avLst/>
            </a:prstGeom>
            <a:noFill/>
            <a:ln w="9525">
              <a:noFill/>
              <a:miter lim="800000"/>
              <a:headEnd/>
              <a:tailEnd/>
            </a:ln>
          </p:spPr>
          <p:txBody>
            <a:bodyPr wrap="none">
              <a:spAutoFit/>
            </a:bodyPr>
            <a:lstStyle/>
            <a:p>
              <a:r>
                <a:rPr lang="en-US" sz="2800" dirty="0"/>
                <a:t>2NO</a:t>
              </a:r>
              <a:r>
                <a:rPr lang="en-US" sz="2800" baseline="-25000" dirty="0"/>
                <a:t>2</a:t>
              </a:r>
              <a:r>
                <a:rPr lang="en-US" sz="2800" dirty="0"/>
                <a:t> </a:t>
              </a:r>
              <a:r>
                <a:rPr lang="en-US" sz="2800" baseline="-25000" dirty="0"/>
                <a:t>(</a:t>
              </a:r>
              <a:r>
                <a:rPr lang="en-US" sz="2800" i="1" baseline="-25000" dirty="0"/>
                <a:t>g</a:t>
              </a:r>
              <a:r>
                <a:rPr lang="en-US" sz="2800" baseline="-25000" dirty="0"/>
                <a:t>)</a:t>
              </a:r>
            </a:p>
          </p:txBody>
        </p:sp>
        <p:graphicFrame>
          <p:nvGraphicFramePr>
            <p:cNvPr id="27" name="Object 2"/>
            <p:cNvGraphicFramePr>
              <a:graphicFrameLocks noChangeAspect="1"/>
            </p:cNvGraphicFramePr>
            <p:nvPr/>
          </p:nvGraphicFramePr>
          <p:xfrm>
            <a:off x="4104365" y="1095687"/>
            <a:ext cx="602385" cy="182450"/>
          </p:xfrm>
          <a:graphic>
            <a:graphicData uri="http://schemas.openxmlformats.org/presentationml/2006/ole">
              <p:oleObj spid="_x0000_s264200" name="CS ChemDraw Drawing" r:id="rId3" imgW="1014619" imgH="243270" progId="ChemDraw.Document.6.0">
                <p:embed/>
              </p:oleObj>
            </a:graphicData>
          </a:graphic>
        </p:graphicFrame>
      </p:grpSp>
      <p:sp>
        <p:nvSpPr>
          <p:cNvPr id="28" name="TextBox 27"/>
          <p:cNvSpPr txBox="1"/>
          <p:nvPr/>
        </p:nvSpPr>
        <p:spPr>
          <a:xfrm>
            <a:off x="1056906" y="2661824"/>
            <a:ext cx="3348835" cy="400110"/>
          </a:xfrm>
          <a:prstGeom prst="rect">
            <a:avLst/>
          </a:prstGeom>
          <a:noFill/>
        </p:spPr>
        <p:txBody>
          <a:bodyPr wrap="square" rtlCol="0">
            <a:spAutoFit/>
          </a:bodyPr>
          <a:lstStyle/>
          <a:p>
            <a:pPr algn="ctr"/>
            <a:r>
              <a:rPr lang="en-US" sz="2000" u="sng" dirty="0" smtClean="0"/>
              <a:t>In terms of concentration (</a:t>
            </a:r>
            <a:r>
              <a:rPr lang="en-US" sz="2000" i="1" u="sng" dirty="0" err="1" smtClean="0"/>
              <a:t>K</a:t>
            </a:r>
            <a:r>
              <a:rPr lang="en-US" sz="2000" i="1" u="sng" baseline="-25000" dirty="0" err="1" smtClean="0"/>
              <a:t>c</a:t>
            </a:r>
            <a:r>
              <a:rPr lang="en-US" sz="2000" u="sng" dirty="0" smtClean="0"/>
              <a:t>)</a:t>
            </a:r>
            <a:endParaRPr lang="en-US" sz="2000" u="sng" dirty="0"/>
          </a:p>
        </p:txBody>
      </p:sp>
      <p:sp>
        <p:nvSpPr>
          <p:cNvPr id="29" name="TextBox 28"/>
          <p:cNvSpPr txBox="1"/>
          <p:nvPr/>
        </p:nvSpPr>
        <p:spPr>
          <a:xfrm>
            <a:off x="4712514" y="2659845"/>
            <a:ext cx="3348835" cy="400110"/>
          </a:xfrm>
          <a:prstGeom prst="rect">
            <a:avLst/>
          </a:prstGeom>
          <a:noFill/>
        </p:spPr>
        <p:txBody>
          <a:bodyPr wrap="square" rtlCol="0">
            <a:spAutoFit/>
          </a:bodyPr>
          <a:lstStyle/>
          <a:p>
            <a:pPr algn="ctr"/>
            <a:r>
              <a:rPr lang="en-US" sz="2000" u="sng" dirty="0" smtClean="0"/>
              <a:t>In terms of pressure (</a:t>
            </a:r>
            <a:r>
              <a:rPr lang="en-US" sz="2000" i="1" u="sng" dirty="0" smtClean="0"/>
              <a:t>K</a:t>
            </a:r>
            <a:r>
              <a:rPr lang="en-US" sz="2000" i="1" u="sng" baseline="-25000" dirty="0" smtClean="0"/>
              <a:t>P</a:t>
            </a:r>
            <a:r>
              <a:rPr lang="en-US" sz="2000" u="sng" dirty="0" smtClean="0"/>
              <a:t>)</a:t>
            </a:r>
            <a:endParaRPr lang="en-US" sz="2000" u="sng" dirty="0"/>
          </a:p>
        </p:txBody>
      </p:sp>
      <p:sp>
        <p:nvSpPr>
          <p:cNvPr id="30" name="Text Box 22"/>
          <p:cNvSpPr txBox="1">
            <a:spLocks noChangeArrowheads="1"/>
          </p:cNvSpPr>
          <p:nvPr/>
        </p:nvSpPr>
        <p:spPr bwMode="auto">
          <a:xfrm>
            <a:off x="3926916" y="4597904"/>
            <a:ext cx="1266309" cy="584775"/>
          </a:xfrm>
          <a:prstGeom prst="rect">
            <a:avLst/>
          </a:prstGeom>
          <a:noFill/>
          <a:ln w="9525">
            <a:noFill/>
            <a:miter lim="800000"/>
            <a:headEnd/>
            <a:tailEnd/>
          </a:ln>
          <a:effectLst/>
        </p:spPr>
        <p:txBody>
          <a:bodyPr wrap="none">
            <a:spAutoFit/>
          </a:bodyPr>
          <a:lstStyle/>
          <a:p>
            <a:pPr eaLnBrk="1" hangingPunct="1"/>
            <a:r>
              <a:rPr lang="en-US" sz="3200" i="1" dirty="0" err="1"/>
              <a:t>K</a:t>
            </a:r>
            <a:r>
              <a:rPr lang="en-US" sz="3200" i="1" baseline="-25000" dirty="0" err="1"/>
              <a:t>c</a:t>
            </a:r>
            <a:r>
              <a:rPr lang="en-US" sz="3200" i="1" dirty="0"/>
              <a:t> </a:t>
            </a:r>
            <a:r>
              <a:rPr lang="en-US" sz="3200" i="1" dirty="0">
                <a:sym typeface="Symbol" pitchFamily="18" charset="2"/>
              </a:rPr>
              <a:t> </a:t>
            </a:r>
            <a:r>
              <a:rPr lang="en-US" sz="3200" i="1" dirty="0" err="1">
                <a:sym typeface="Symbol" pitchFamily="18" charset="2"/>
              </a:rPr>
              <a:t>K</a:t>
            </a:r>
            <a:r>
              <a:rPr lang="en-US" sz="3200" i="1" baseline="-25000" dirty="0" err="1">
                <a:sym typeface="Symbol" pitchFamily="18" charset="2"/>
              </a:rPr>
              <a:t>p</a:t>
            </a:r>
            <a:endParaRPr lang="en-US" sz="3200" i="1"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22</a:t>
            </a:fld>
            <a:endParaRPr lang="en-US"/>
          </a:p>
        </p:txBody>
      </p:sp>
      <p:pic>
        <p:nvPicPr>
          <p:cNvPr id="32" name="Picture 17" descr="CHA56027"/>
          <p:cNvPicPr>
            <a:picLocks noChangeAspect="1" noChangeArrowheads="1"/>
          </p:cNvPicPr>
          <p:nvPr/>
        </p:nvPicPr>
        <p:blipFill>
          <a:blip r:embed="rId4" cstate="print"/>
          <a:srcRect/>
          <a:stretch>
            <a:fillRect/>
          </a:stretch>
        </p:blipFill>
        <p:spPr bwMode="auto">
          <a:xfrm>
            <a:off x="1627604" y="876701"/>
            <a:ext cx="2372895" cy="1425022"/>
          </a:xfrm>
          <a:prstGeom prst="rect">
            <a:avLst/>
          </a:prstGeom>
          <a:noFill/>
          <a:ln w="9525">
            <a:noFill/>
            <a:miter lim="800000"/>
            <a:headEnd/>
            <a:tailEnd/>
          </a:ln>
        </p:spPr>
      </p:pic>
      <p:sp>
        <p:nvSpPr>
          <p:cNvPr id="33" name="TextBox 32"/>
          <p:cNvSpPr txBox="1"/>
          <p:nvPr/>
        </p:nvSpPr>
        <p:spPr>
          <a:xfrm>
            <a:off x="4432300" y="5269568"/>
            <a:ext cx="3632200" cy="523220"/>
          </a:xfrm>
          <a:prstGeom prst="rect">
            <a:avLst/>
          </a:prstGeom>
          <a:noFill/>
        </p:spPr>
        <p:txBody>
          <a:bodyPr wrap="square" rtlCol="0">
            <a:spAutoFit/>
          </a:bodyPr>
          <a:lstStyle/>
          <a:p>
            <a:r>
              <a:rPr lang="en-US" sz="2800" dirty="0" smtClean="0">
                <a:solidFill>
                  <a:srgbClr val="FF0000"/>
                </a:solidFill>
              </a:rPr>
              <a:t>…at least not always!</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
            <a:ext cx="8229600" cy="1143000"/>
          </a:xfrm>
        </p:spPr>
        <p:txBody>
          <a:bodyPr>
            <a:normAutofit/>
          </a:bodyPr>
          <a:lstStyle/>
          <a:p>
            <a:pPr lvl="0"/>
            <a:r>
              <a:rPr lang="en-US" i="1" u="sng" dirty="0" err="1" smtClean="0"/>
              <a:t>K</a:t>
            </a:r>
            <a:r>
              <a:rPr lang="en-US" i="1" u="sng" baseline="-25000" dirty="0" err="1" smtClean="0"/>
              <a:t>c</a:t>
            </a:r>
            <a:r>
              <a:rPr lang="en-US" u="sng" dirty="0" smtClean="0"/>
              <a:t> </a:t>
            </a:r>
            <a:r>
              <a:rPr lang="en-US" u="sng" dirty="0" err="1" smtClean="0"/>
              <a:t>vs</a:t>
            </a:r>
            <a:r>
              <a:rPr lang="en-US" u="sng" dirty="0" smtClean="0"/>
              <a:t> </a:t>
            </a:r>
            <a:r>
              <a:rPr lang="en-US" i="1" u="sng" dirty="0" err="1" smtClean="0"/>
              <a:t>K</a:t>
            </a:r>
            <a:r>
              <a:rPr lang="en-US" i="1" u="sng" baseline="-25000" dirty="0" err="1" smtClean="0"/>
              <a:t>p</a:t>
            </a:r>
            <a:endParaRPr lang="en-US" i="1" baseline="-25000" dirty="0"/>
          </a:p>
        </p:txBody>
      </p:sp>
      <p:pic>
        <p:nvPicPr>
          <p:cNvPr id="261122" name="Picture 2" descr="http://textflow.mheducation.com/figures/0077386620/cha02680_ueq1410.png"/>
          <p:cNvPicPr>
            <a:picLocks noChangeAspect="1" noChangeArrowheads="1"/>
          </p:cNvPicPr>
          <p:nvPr/>
        </p:nvPicPr>
        <p:blipFill>
          <a:blip r:embed="rId3" cstate="print"/>
          <a:srcRect/>
          <a:stretch>
            <a:fillRect/>
          </a:stretch>
        </p:blipFill>
        <p:spPr bwMode="auto">
          <a:xfrm>
            <a:off x="2104726" y="2013065"/>
            <a:ext cx="1075399" cy="704574"/>
          </a:xfrm>
          <a:prstGeom prst="rect">
            <a:avLst/>
          </a:prstGeom>
          <a:noFill/>
        </p:spPr>
      </p:pic>
      <p:pic>
        <p:nvPicPr>
          <p:cNvPr id="261124" name="Picture 4" descr="http://textflow.mheducation.com/figures/0077386620/cha02680_ueq1409.png"/>
          <p:cNvPicPr>
            <a:picLocks noChangeAspect="1" noChangeArrowheads="1"/>
          </p:cNvPicPr>
          <p:nvPr/>
        </p:nvPicPr>
        <p:blipFill>
          <a:blip r:embed="rId4" cstate="print"/>
          <a:srcRect/>
          <a:stretch>
            <a:fillRect/>
          </a:stretch>
        </p:blipFill>
        <p:spPr bwMode="auto">
          <a:xfrm>
            <a:off x="5103230" y="2023067"/>
            <a:ext cx="1203991" cy="693210"/>
          </a:xfrm>
          <a:prstGeom prst="rect">
            <a:avLst/>
          </a:prstGeom>
          <a:noFill/>
        </p:spPr>
      </p:pic>
      <p:grpSp>
        <p:nvGrpSpPr>
          <p:cNvPr id="7" name="Group 6"/>
          <p:cNvGrpSpPr/>
          <p:nvPr/>
        </p:nvGrpSpPr>
        <p:grpSpPr>
          <a:xfrm>
            <a:off x="3305313" y="1259551"/>
            <a:ext cx="2580360" cy="559425"/>
            <a:chOff x="3405264" y="955109"/>
            <a:chExt cx="2046011" cy="443575"/>
          </a:xfrm>
        </p:grpSpPr>
        <p:sp>
          <p:nvSpPr>
            <p:cNvPr id="8" name="Text Box 12"/>
            <p:cNvSpPr txBox="1">
              <a:spLocks noChangeArrowheads="1"/>
            </p:cNvSpPr>
            <p:nvPr/>
          </p:nvSpPr>
          <p:spPr bwMode="auto">
            <a:xfrm>
              <a:off x="3405264" y="983816"/>
              <a:ext cx="659928" cy="414868"/>
            </a:xfrm>
            <a:prstGeom prst="rect">
              <a:avLst/>
            </a:prstGeom>
            <a:noFill/>
            <a:ln w="9525">
              <a:noFill/>
              <a:miter lim="800000"/>
              <a:headEnd/>
              <a:tailEnd/>
            </a:ln>
          </p:spPr>
          <p:txBody>
            <a:bodyPr wrap="none">
              <a:spAutoFit/>
            </a:bodyPr>
            <a:lstStyle/>
            <a:p>
              <a:r>
                <a:rPr lang="en-US" sz="2800" dirty="0" err="1" smtClean="0"/>
                <a:t>aA</a:t>
              </a:r>
              <a:r>
                <a:rPr lang="en-US" sz="2800" baseline="-25000" dirty="0" smtClean="0"/>
                <a:t>(</a:t>
              </a:r>
              <a:r>
                <a:rPr lang="en-US" sz="2800" i="1" baseline="-25000" dirty="0" smtClean="0"/>
                <a:t>g</a:t>
              </a:r>
              <a:r>
                <a:rPr lang="en-US" sz="2800" baseline="-25000" dirty="0"/>
                <a:t>)</a:t>
              </a:r>
            </a:p>
          </p:txBody>
        </p:sp>
        <p:sp>
          <p:nvSpPr>
            <p:cNvPr id="9" name="Text Box 22"/>
            <p:cNvSpPr txBox="1">
              <a:spLocks noChangeArrowheads="1"/>
            </p:cNvSpPr>
            <p:nvPr/>
          </p:nvSpPr>
          <p:spPr bwMode="auto">
            <a:xfrm>
              <a:off x="4787533" y="955109"/>
              <a:ext cx="663742" cy="414868"/>
            </a:xfrm>
            <a:prstGeom prst="rect">
              <a:avLst/>
            </a:prstGeom>
            <a:noFill/>
            <a:ln w="9525">
              <a:noFill/>
              <a:miter lim="800000"/>
              <a:headEnd/>
              <a:tailEnd/>
            </a:ln>
          </p:spPr>
          <p:txBody>
            <a:bodyPr wrap="none">
              <a:spAutoFit/>
            </a:bodyPr>
            <a:lstStyle/>
            <a:p>
              <a:r>
                <a:rPr lang="en-US" sz="2800" dirty="0" err="1" smtClean="0"/>
                <a:t>bB</a:t>
              </a:r>
              <a:r>
                <a:rPr lang="en-US" sz="2800" baseline="-25000" dirty="0" smtClean="0"/>
                <a:t>(</a:t>
              </a:r>
              <a:r>
                <a:rPr lang="en-US" sz="2800" i="1" baseline="-25000" dirty="0" smtClean="0"/>
                <a:t>g</a:t>
              </a:r>
              <a:r>
                <a:rPr lang="en-US" sz="2800" baseline="-25000" dirty="0"/>
                <a:t>)</a:t>
              </a:r>
            </a:p>
          </p:txBody>
        </p:sp>
        <p:graphicFrame>
          <p:nvGraphicFramePr>
            <p:cNvPr id="10" name="Object 2"/>
            <p:cNvGraphicFramePr>
              <a:graphicFrameLocks noChangeAspect="1"/>
            </p:cNvGraphicFramePr>
            <p:nvPr/>
          </p:nvGraphicFramePr>
          <p:xfrm>
            <a:off x="4104365" y="1095687"/>
            <a:ext cx="602385" cy="182450"/>
          </p:xfrm>
          <a:graphic>
            <a:graphicData uri="http://schemas.openxmlformats.org/presentationml/2006/ole">
              <p:oleObj spid="_x0000_s261130" name="CS ChemDraw Drawing" r:id="rId5" imgW="1014619" imgH="243270" progId="ChemDraw.Document.6.0">
                <p:embed/>
              </p:oleObj>
            </a:graphicData>
          </a:graphic>
        </p:graphicFrame>
      </p:grpSp>
      <p:pic>
        <p:nvPicPr>
          <p:cNvPr id="261129" name="Picture 9" descr="http://textflow.mheducation.com/figures/0077386620/cha02680_ueq1411.png"/>
          <p:cNvPicPr>
            <a:picLocks noChangeAspect="1" noChangeArrowheads="1"/>
          </p:cNvPicPr>
          <p:nvPr/>
        </p:nvPicPr>
        <p:blipFill>
          <a:blip r:embed="rId6" cstate="print"/>
          <a:srcRect/>
          <a:stretch>
            <a:fillRect/>
          </a:stretch>
        </p:blipFill>
        <p:spPr bwMode="auto">
          <a:xfrm>
            <a:off x="2759747" y="3006395"/>
            <a:ext cx="1240088" cy="843260"/>
          </a:xfrm>
          <a:prstGeom prst="rect">
            <a:avLst/>
          </a:prstGeom>
          <a:noFill/>
        </p:spPr>
      </p:pic>
      <p:pic>
        <p:nvPicPr>
          <p:cNvPr id="261131" name="Picture 11" descr="http://textflow.mheducation.com/figures/0077386620/cha02680_ueq1413.png"/>
          <p:cNvPicPr>
            <a:picLocks noChangeAspect="1" noChangeArrowheads="1"/>
          </p:cNvPicPr>
          <p:nvPr/>
        </p:nvPicPr>
        <p:blipFill>
          <a:blip r:embed="rId7" cstate="print"/>
          <a:srcRect/>
          <a:stretch>
            <a:fillRect/>
          </a:stretch>
        </p:blipFill>
        <p:spPr bwMode="auto">
          <a:xfrm>
            <a:off x="1340013" y="4194845"/>
            <a:ext cx="2990291" cy="1123114"/>
          </a:xfrm>
          <a:prstGeom prst="rect">
            <a:avLst/>
          </a:prstGeom>
          <a:noFill/>
        </p:spPr>
      </p:pic>
      <p:cxnSp>
        <p:nvCxnSpPr>
          <p:cNvPr id="13" name="Straight Arrow Connector 12"/>
          <p:cNvCxnSpPr/>
          <p:nvPr/>
        </p:nvCxnSpPr>
        <p:spPr>
          <a:xfrm>
            <a:off x="2736509" y="2815397"/>
            <a:ext cx="0" cy="12272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64920" y="3150779"/>
            <a:ext cx="1600202" cy="400110"/>
          </a:xfrm>
          <a:prstGeom prst="rect">
            <a:avLst/>
          </a:prstGeom>
          <a:noFill/>
        </p:spPr>
        <p:txBody>
          <a:bodyPr wrap="square" rtlCol="0">
            <a:spAutoFit/>
          </a:bodyPr>
          <a:lstStyle/>
          <a:p>
            <a:r>
              <a:rPr lang="en-US" sz="2000" dirty="0" smtClean="0">
                <a:solidFill>
                  <a:srgbClr val="FF0000"/>
                </a:solidFill>
              </a:rPr>
              <a:t>Substitution</a:t>
            </a:r>
            <a:endParaRPr lang="en-US" sz="2000" dirty="0">
              <a:solidFill>
                <a:srgbClr val="FF0000"/>
              </a:solidFill>
            </a:endParaRPr>
          </a:p>
        </p:txBody>
      </p:sp>
      <p:cxnSp>
        <p:nvCxnSpPr>
          <p:cNvPr id="22" name="Straight Arrow Connector 21"/>
          <p:cNvCxnSpPr/>
          <p:nvPr/>
        </p:nvCxnSpPr>
        <p:spPr>
          <a:xfrm>
            <a:off x="4573331" y="4788576"/>
            <a:ext cx="100263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1135" name="Picture 15" descr="http://textflow.mheducation.com/figures/0077386620/cha02680_ueq1414.png"/>
          <p:cNvPicPr>
            <a:picLocks noChangeAspect="1" noChangeArrowheads="1"/>
          </p:cNvPicPr>
          <p:nvPr/>
        </p:nvPicPr>
        <p:blipFill>
          <a:blip r:embed="rId8" cstate="print"/>
          <a:srcRect/>
          <a:stretch>
            <a:fillRect/>
          </a:stretch>
        </p:blipFill>
        <p:spPr bwMode="auto">
          <a:xfrm>
            <a:off x="1616738" y="5586669"/>
            <a:ext cx="5446282" cy="477252"/>
          </a:xfrm>
          <a:prstGeom prst="rect">
            <a:avLst/>
          </a:prstGeom>
          <a:noFill/>
        </p:spPr>
      </p:pic>
      <p:pic>
        <p:nvPicPr>
          <p:cNvPr id="261136" name="Picture 16"/>
          <p:cNvPicPr>
            <a:picLocks noChangeAspect="1" noChangeArrowheads="1"/>
          </p:cNvPicPr>
          <p:nvPr/>
        </p:nvPicPr>
        <p:blipFill>
          <a:blip r:embed="rId9" cstate="print"/>
          <a:srcRect/>
          <a:stretch>
            <a:fillRect/>
          </a:stretch>
        </p:blipFill>
        <p:spPr bwMode="auto">
          <a:xfrm>
            <a:off x="5690519" y="4221591"/>
            <a:ext cx="2105025" cy="1085850"/>
          </a:xfrm>
          <a:prstGeom prst="rect">
            <a:avLst/>
          </a:prstGeom>
          <a:noFill/>
          <a:ln w="9525">
            <a:noFill/>
            <a:miter lim="800000"/>
            <a:headEnd/>
            <a:tailEnd/>
          </a:ln>
        </p:spPr>
      </p:pic>
      <p:sp>
        <p:nvSpPr>
          <p:cNvPr id="28" name="Rounded Rectangle 27"/>
          <p:cNvSpPr/>
          <p:nvPr/>
        </p:nvSpPr>
        <p:spPr>
          <a:xfrm>
            <a:off x="5612060" y="4872796"/>
            <a:ext cx="1888959" cy="37297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1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1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5"/>
          <p:cNvSpPr txBox="1">
            <a:spLocks noChangeArrowheads="1"/>
          </p:cNvSpPr>
          <p:nvPr/>
        </p:nvSpPr>
        <p:spPr bwMode="auto">
          <a:xfrm>
            <a:off x="3460404" y="3540545"/>
            <a:ext cx="2216504" cy="584775"/>
          </a:xfrm>
          <a:prstGeom prst="rect">
            <a:avLst/>
          </a:prstGeom>
          <a:noFill/>
          <a:ln w="9525">
            <a:noFill/>
            <a:miter lim="800000"/>
            <a:headEnd/>
            <a:tailEnd/>
          </a:ln>
        </p:spPr>
        <p:txBody>
          <a:bodyPr wrap="none">
            <a:spAutoFit/>
          </a:bodyPr>
          <a:lstStyle/>
          <a:p>
            <a:r>
              <a:rPr lang="en-US" sz="3200" i="1" dirty="0" err="1"/>
              <a:t>K</a:t>
            </a:r>
            <a:r>
              <a:rPr lang="en-US" sz="3200" i="1" baseline="-25000" dirty="0" err="1"/>
              <a:t>p</a:t>
            </a:r>
            <a:r>
              <a:rPr lang="en-US" sz="3200" dirty="0"/>
              <a:t> = </a:t>
            </a:r>
            <a:r>
              <a:rPr lang="en-US" sz="3200" i="1" dirty="0" err="1"/>
              <a:t>K</a:t>
            </a:r>
            <a:r>
              <a:rPr lang="en-US" sz="3200" i="1" baseline="-25000" dirty="0" err="1"/>
              <a:t>c</a:t>
            </a:r>
            <a:r>
              <a:rPr lang="en-US" sz="3200" i="1" dirty="0"/>
              <a:t>(RT)</a:t>
            </a:r>
            <a:r>
              <a:rPr lang="en-US" sz="3200" i="1" baseline="30000" dirty="0" err="1">
                <a:latin typeface="Symbol" pitchFamily="18" charset="2"/>
              </a:rPr>
              <a:t>D</a:t>
            </a:r>
            <a:r>
              <a:rPr lang="en-US" sz="3200" i="1" baseline="30000" dirty="0" err="1"/>
              <a:t>n</a:t>
            </a:r>
            <a:endParaRPr lang="en-US" sz="3200" i="1" dirty="0"/>
          </a:p>
        </p:txBody>
      </p:sp>
      <p:sp>
        <p:nvSpPr>
          <p:cNvPr id="5" name="Text Box 36"/>
          <p:cNvSpPr txBox="1">
            <a:spLocks noChangeArrowheads="1"/>
          </p:cNvSpPr>
          <p:nvPr/>
        </p:nvSpPr>
        <p:spPr bwMode="auto">
          <a:xfrm>
            <a:off x="677774" y="4426106"/>
            <a:ext cx="7818359" cy="461665"/>
          </a:xfrm>
          <a:prstGeom prst="rect">
            <a:avLst/>
          </a:prstGeom>
          <a:noFill/>
          <a:ln w="9525">
            <a:noFill/>
            <a:miter lim="800000"/>
            <a:headEnd/>
            <a:tailEnd/>
          </a:ln>
        </p:spPr>
        <p:txBody>
          <a:bodyPr wrap="none">
            <a:spAutoFit/>
          </a:bodyPr>
          <a:lstStyle/>
          <a:p>
            <a:r>
              <a:rPr lang="en-US" sz="2400" dirty="0" err="1">
                <a:latin typeface="Symbol" pitchFamily="18" charset="2"/>
              </a:rPr>
              <a:t>D</a:t>
            </a:r>
            <a:r>
              <a:rPr lang="en-US" sz="2400" i="1" dirty="0" err="1"/>
              <a:t>n</a:t>
            </a:r>
            <a:r>
              <a:rPr lang="en-US" sz="2400" dirty="0"/>
              <a:t> = moles of gaseous products – moles of gaseous reactants</a:t>
            </a:r>
          </a:p>
        </p:txBody>
      </p:sp>
      <p:sp>
        <p:nvSpPr>
          <p:cNvPr id="6" name="Text Box 37"/>
          <p:cNvSpPr txBox="1">
            <a:spLocks noChangeArrowheads="1"/>
          </p:cNvSpPr>
          <p:nvPr/>
        </p:nvSpPr>
        <p:spPr bwMode="auto">
          <a:xfrm>
            <a:off x="2968360" y="5089359"/>
            <a:ext cx="3187091" cy="523220"/>
          </a:xfrm>
          <a:prstGeom prst="rect">
            <a:avLst/>
          </a:prstGeom>
          <a:noFill/>
          <a:ln w="9525">
            <a:noFill/>
            <a:miter lim="800000"/>
            <a:headEnd/>
            <a:tailEnd/>
          </a:ln>
        </p:spPr>
        <p:txBody>
          <a:bodyPr wrap="none">
            <a:spAutoFit/>
          </a:bodyPr>
          <a:lstStyle/>
          <a:p>
            <a:r>
              <a:rPr lang="en-US" sz="2800" dirty="0" err="1" smtClean="0">
                <a:latin typeface="Symbol" pitchFamily="18" charset="2"/>
              </a:rPr>
              <a:t>D</a:t>
            </a:r>
            <a:r>
              <a:rPr lang="en-US" sz="2800" dirty="0" err="1" smtClean="0"/>
              <a:t>n</a:t>
            </a:r>
            <a:r>
              <a:rPr lang="en-US" sz="2800" dirty="0" smtClean="0"/>
              <a:t>  = </a:t>
            </a:r>
            <a:r>
              <a:rPr lang="en-US" sz="2800" dirty="0"/>
              <a:t>(</a:t>
            </a:r>
            <a:r>
              <a:rPr lang="en-US" sz="2800" i="1" dirty="0"/>
              <a:t>c</a:t>
            </a:r>
            <a:r>
              <a:rPr lang="en-US" sz="2800" dirty="0"/>
              <a:t> + </a:t>
            </a:r>
            <a:r>
              <a:rPr lang="en-US" sz="2800" i="1" dirty="0"/>
              <a:t>d)</a:t>
            </a:r>
            <a:r>
              <a:rPr lang="en-US" sz="2800" dirty="0"/>
              <a:t> – (</a:t>
            </a:r>
            <a:r>
              <a:rPr lang="en-US" sz="2800" i="1" dirty="0"/>
              <a:t>a</a:t>
            </a:r>
            <a:r>
              <a:rPr lang="en-US" sz="2800" dirty="0"/>
              <a:t> + </a:t>
            </a:r>
            <a:r>
              <a:rPr lang="en-US" sz="2800" i="1" dirty="0"/>
              <a:t>b</a:t>
            </a:r>
            <a:r>
              <a:rPr lang="en-US" sz="2800" dirty="0"/>
              <a:t>)</a:t>
            </a:r>
          </a:p>
        </p:txBody>
      </p:sp>
      <p:sp>
        <p:nvSpPr>
          <p:cNvPr id="7" name="Title 1"/>
          <p:cNvSpPr>
            <a:spLocks noGrp="1"/>
          </p:cNvSpPr>
          <p:nvPr>
            <p:ph type="title"/>
          </p:nvPr>
        </p:nvSpPr>
        <p:spPr>
          <a:xfrm>
            <a:off x="457200" y="1513"/>
            <a:ext cx="8229600" cy="1143000"/>
          </a:xfrm>
        </p:spPr>
        <p:txBody>
          <a:bodyPr>
            <a:normAutofit/>
          </a:bodyPr>
          <a:lstStyle/>
          <a:p>
            <a:pPr lvl="0"/>
            <a:r>
              <a:rPr lang="en-US" i="1" u="sng" dirty="0" err="1" smtClean="0"/>
              <a:t>K</a:t>
            </a:r>
            <a:r>
              <a:rPr lang="en-US" i="1" u="sng" baseline="-25000" dirty="0" err="1" smtClean="0"/>
              <a:t>c</a:t>
            </a:r>
            <a:r>
              <a:rPr lang="en-US" u="sng" dirty="0" smtClean="0"/>
              <a:t> </a:t>
            </a:r>
            <a:r>
              <a:rPr lang="en-US" u="sng" dirty="0" err="1" smtClean="0"/>
              <a:t>vs</a:t>
            </a:r>
            <a:r>
              <a:rPr lang="en-US" u="sng" dirty="0" smtClean="0"/>
              <a:t> </a:t>
            </a:r>
            <a:r>
              <a:rPr lang="en-US" i="1" u="sng" dirty="0" err="1" smtClean="0"/>
              <a:t>K</a:t>
            </a:r>
            <a:r>
              <a:rPr lang="en-US" i="1" u="sng" baseline="-25000" dirty="0" err="1" smtClean="0"/>
              <a:t>p</a:t>
            </a:r>
            <a:endParaRPr lang="en-US" i="1" baseline="-25000" dirty="0"/>
          </a:p>
        </p:txBody>
      </p:sp>
      <p:grpSp>
        <p:nvGrpSpPr>
          <p:cNvPr id="8" name="Group 22"/>
          <p:cNvGrpSpPr/>
          <p:nvPr/>
        </p:nvGrpSpPr>
        <p:grpSpPr>
          <a:xfrm>
            <a:off x="2742546" y="116215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10" name="Object 2"/>
            <p:cNvGraphicFramePr>
              <a:graphicFrameLocks noChangeAspect="1"/>
            </p:cNvGraphicFramePr>
            <p:nvPr/>
          </p:nvGraphicFramePr>
          <p:xfrm>
            <a:off x="4269597" y="1896187"/>
            <a:ext cx="620034" cy="182450"/>
          </p:xfrm>
          <a:graphic>
            <a:graphicData uri="http://schemas.openxmlformats.org/presentationml/2006/ole">
              <p:oleObj spid="_x0000_s270341" name="CS ChemDraw Drawing" r:id="rId3" imgW="1014619" imgH="243270" progId="ChemDraw.Document.6.0">
                <p:embed/>
              </p:oleObj>
            </a:graphicData>
          </a:graphic>
        </p:graphicFrame>
      </p:grpSp>
      <p:grpSp>
        <p:nvGrpSpPr>
          <p:cNvPr id="11" name="Group 10"/>
          <p:cNvGrpSpPr/>
          <p:nvPr/>
        </p:nvGrpSpPr>
        <p:grpSpPr>
          <a:xfrm>
            <a:off x="2338814" y="2103545"/>
            <a:ext cx="1719730" cy="841665"/>
            <a:chOff x="3733861" y="3595608"/>
            <a:chExt cx="1719730" cy="841665"/>
          </a:xfrm>
        </p:grpSpPr>
        <p:sp>
          <p:nvSpPr>
            <p:cNvPr id="12" name="Text Box 5"/>
            <p:cNvSpPr txBox="1">
              <a:spLocks noChangeArrowheads="1"/>
            </p:cNvSpPr>
            <p:nvPr/>
          </p:nvSpPr>
          <p:spPr bwMode="auto">
            <a:xfrm>
              <a:off x="3733861" y="3818183"/>
              <a:ext cx="715516"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c</a:t>
              </a:r>
              <a:r>
                <a:rPr lang="en-US" sz="2400" dirty="0"/>
                <a:t> = </a:t>
              </a:r>
              <a:endParaRPr lang="en-US" sz="2400" i="1" dirty="0"/>
            </a:p>
          </p:txBody>
        </p:sp>
        <p:sp>
          <p:nvSpPr>
            <p:cNvPr id="13" name="Text Box 7"/>
            <p:cNvSpPr txBox="1">
              <a:spLocks noChangeArrowheads="1"/>
            </p:cNvSpPr>
            <p:nvPr/>
          </p:nvSpPr>
          <p:spPr bwMode="auto">
            <a:xfrm>
              <a:off x="4333940" y="3597583"/>
              <a:ext cx="623889" cy="461665"/>
            </a:xfrm>
            <a:prstGeom prst="rect">
              <a:avLst/>
            </a:prstGeom>
            <a:noFill/>
            <a:ln w="9525">
              <a:noFill/>
              <a:miter lim="800000"/>
              <a:headEnd/>
              <a:tailEnd/>
            </a:ln>
            <a:effectLst/>
          </p:spPr>
          <p:txBody>
            <a:bodyPr wrap="none">
              <a:spAutoFit/>
            </a:bodyPr>
            <a:lstStyle/>
            <a:p>
              <a:pPr eaLnBrk="1" hangingPunct="1"/>
              <a:r>
                <a:rPr lang="en-US" sz="2400" dirty="0" smtClean="0"/>
                <a:t>[C]</a:t>
              </a:r>
              <a:r>
                <a:rPr lang="en-US" sz="2400" baseline="30000" dirty="0" smtClean="0"/>
                <a:t>c</a:t>
              </a:r>
              <a:endParaRPr lang="en-US" sz="2400" dirty="0"/>
            </a:p>
          </p:txBody>
        </p:sp>
        <p:sp>
          <p:nvSpPr>
            <p:cNvPr id="14"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15" name="Text Box 7"/>
            <p:cNvSpPr txBox="1">
              <a:spLocks noChangeArrowheads="1"/>
            </p:cNvSpPr>
            <p:nvPr/>
          </p:nvSpPr>
          <p:spPr bwMode="auto">
            <a:xfrm>
              <a:off x="4783215" y="3595608"/>
              <a:ext cx="670376" cy="461665"/>
            </a:xfrm>
            <a:prstGeom prst="rect">
              <a:avLst/>
            </a:prstGeom>
            <a:noFill/>
            <a:ln w="9525">
              <a:noFill/>
              <a:miter lim="800000"/>
              <a:headEnd/>
              <a:tailEnd/>
            </a:ln>
            <a:effectLst/>
          </p:spPr>
          <p:txBody>
            <a:bodyPr wrap="none">
              <a:spAutoFit/>
            </a:bodyPr>
            <a:lstStyle/>
            <a:p>
              <a:pPr eaLnBrk="1" hangingPunct="1"/>
              <a:r>
                <a:rPr lang="en-US" sz="2400" dirty="0" smtClean="0"/>
                <a:t>[D]</a:t>
              </a:r>
              <a:r>
                <a:rPr lang="en-US" sz="2400" baseline="30000" dirty="0" smtClean="0"/>
                <a:t>d</a:t>
              </a:r>
              <a:endParaRPr lang="en-US" sz="2400" dirty="0"/>
            </a:p>
          </p:txBody>
        </p:sp>
        <p:sp>
          <p:nvSpPr>
            <p:cNvPr id="16" name="Text Box 7"/>
            <p:cNvSpPr txBox="1">
              <a:spLocks noChangeArrowheads="1"/>
            </p:cNvSpPr>
            <p:nvPr/>
          </p:nvSpPr>
          <p:spPr bwMode="auto">
            <a:xfrm>
              <a:off x="4308215" y="3975608"/>
              <a:ext cx="649537" cy="461665"/>
            </a:xfrm>
            <a:prstGeom prst="rect">
              <a:avLst/>
            </a:prstGeom>
            <a:noFill/>
            <a:ln w="9525">
              <a:noFill/>
              <a:miter lim="800000"/>
              <a:headEnd/>
              <a:tailEnd/>
            </a:ln>
            <a:effectLst/>
          </p:spPr>
          <p:txBody>
            <a:bodyPr wrap="none">
              <a:spAutoFit/>
            </a:bodyPr>
            <a:lstStyle/>
            <a:p>
              <a:pPr eaLnBrk="1" hangingPunct="1"/>
              <a:r>
                <a:rPr lang="en-US" sz="2400" dirty="0" smtClean="0"/>
                <a:t>[A]</a:t>
              </a:r>
              <a:r>
                <a:rPr lang="en-US" sz="2400" baseline="30000" dirty="0" smtClean="0"/>
                <a:t>a</a:t>
              </a:r>
              <a:endParaRPr lang="en-US" sz="2400" dirty="0"/>
            </a:p>
          </p:txBody>
        </p:sp>
        <p:sp>
          <p:nvSpPr>
            <p:cNvPr id="17" name="Text Box 7"/>
            <p:cNvSpPr txBox="1">
              <a:spLocks noChangeArrowheads="1"/>
            </p:cNvSpPr>
            <p:nvPr/>
          </p:nvSpPr>
          <p:spPr bwMode="auto">
            <a:xfrm>
              <a:off x="4804991" y="3973633"/>
              <a:ext cx="647934" cy="461665"/>
            </a:xfrm>
            <a:prstGeom prst="rect">
              <a:avLst/>
            </a:prstGeom>
            <a:noFill/>
            <a:ln w="9525">
              <a:noFill/>
              <a:miter lim="800000"/>
              <a:headEnd/>
              <a:tailEnd/>
            </a:ln>
            <a:effectLst/>
          </p:spPr>
          <p:txBody>
            <a:bodyPr wrap="none">
              <a:spAutoFit/>
            </a:bodyPr>
            <a:lstStyle/>
            <a:p>
              <a:pPr eaLnBrk="1" hangingPunct="1"/>
              <a:r>
                <a:rPr lang="en-US" sz="2400" dirty="0" smtClean="0"/>
                <a:t>[B]</a:t>
              </a:r>
              <a:r>
                <a:rPr lang="en-US" sz="2400" baseline="30000" dirty="0" smtClean="0"/>
                <a:t>b</a:t>
              </a:r>
              <a:endParaRPr lang="en-US" sz="2400" dirty="0"/>
            </a:p>
          </p:txBody>
        </p:sp>
      </p:grpSp>
      <p:grpSp>
        <p:nvGrpSpPr>
          <p:cNvPr id="18" name="Group 17"/>
          <p:cNvGrpSpPr/>
          <p:nvPr/>
        </p:nvGrpSpPr>
        <p:grpSpPr>
          <a:xfrm>
            <a:off x="4766867" y="2069171"/>
            <a:ext cx="1682581" cy="875786"/>
            <a:chOff x="3685385" y="3561487"/>
            <a:chExt cx="1682581" cy="875786"/>
          </a:xfrm>
        </p:grpSpPr>
        <p:sp>
          <p:nvSpPr>
            <p:cNvPr id="19"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smtClean="0"/>
                <a:t>K</a:t>
              </a:r>
              <a:r>
                <a:rPr lang="en-US" sz="2400" i="1" baseline="-25000" dirty="0" err="1" smtClean="0"/>
                <a:t>p</a:t>
              </a:r>
              <a:r>
                <a:rPr lang="en-US" sz="2400" i="1" baseline="-25000" dirty="0" smtClean="0"/>
                <a:t>  </a:t>
              </a:r>
              <a:r>
                <a:rPr lang="en-US" sz="2400" dirty="0" smtClean="0"/>
                <a:t>= </a:t>
              </a:r>
              <a:endParaRPr lang="en-US" sz="2400" i="1" dirty="0"/>
            </a:p>
          </p:txBody>
        </p:sp>
        <p:sp>
          <p:nvSpPr>
            <p:cNvPr id="20" name="Text Box 7"/>
            <p:cNvSpPr txBox="1">
              <a:spLocks noChangeArrowheads="1"/>
            </p:cNvSpPr>
            <p:nvPr/>
          </p:nvSpPr>
          <p:spPr bwMode="auto">
            <a:xfrm>
              <a:off x="4333940" y="3561487"/>
              <a:ext cx="538930" cy="461665"/>
            </a:xfrm>
            <a:prstGeom prst="rect">
              <a:avLst/>
            </a:prstGeom>
            <a:noFill/>
            <a:ln w="9525">
              <a:noFill/>
              <a:miter lim="800000"/>
              <a:headEnd/>
              <a:tailEnd/>
            </a:ln>
            <a:effectLst/>
          </p:spPr>
          <p:txBody>
            <a:bodyPr wrap="none">
              <a:spAutoFit/>
            </a:bodyPr>
            <a:lstStyle/>
            <a:p>
              <a:pPr eaLnBrk="1" hangingPunct="1"/>
              <a:r>
                <a:rPr lang="en-US" sz="2400" dirty="0" err="1" smtClean="0"/>
                <a:t>P</a:t>
              </a:r>
              <a:r>
                <a:rPr lang="en-US" sz="2400" baseline="-25000" dirty="0" err="1" smtClean="0"/>
                <a:t>C</a:t>
              </a:r>
              <a:r>
                <a:rPr lang="en-US" sz="2400" baseline="30000" dirty="0" err="1" smtClean="0"/>
                <a:t>c</a:t>
              </a:r>
              <a:endParaRPr lang="en-US" sz="2400" dirty="0"/>
            </a:p>
          </p:txBody>
        </p:sp>
        <p:sp>
          <p:nvSpPr>
            <p:cNvPr id="21"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22" name="Text Box 7"/>
            <p:cNvSpPr txBox="1">
              <a:spLocks noChangeArrowheads="1"/>
            </p:cNvSpPr>
            <p:nvPr/>
          </p:nvSpPr>
          <p:spPr bwMode="auto">
            <a:xfrm>
              <a:off x="4783215" y="3571544"/>
              <a:ext cx="577402"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D</a:t>
              </a:r>
              <a:r>
                <a:rPr lang="en-US" sz="2400" baseline="30000" dirty="0" err="1" smtClean="0"/>
                <a:t>d</a:t>
              </a:r>
              <a:endParaRPr lang="en-US" sz="2400" dirty="0"/>
            </a:p>
          </p:txBody>
        </p:sp>
        <p:sp>
          <p:nvSpPr>
            <p:cNvPr id="23" name="Text Box 7"/>
            <p:cNvSpPr txBox="1">
              <a:spLocks noChangeArrowheads="1"/>
            </p:cNvSpPr>
            <p:nvPr/>
          </p:nvSpPr>
          <p:spPr bwMode="auto">
            <a:xfrm>
              <a:off x="4308215" y="3975608"/>
              <a:ext cx="537070"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A</a:t>
              </a:r>
              <a:r>
                <a:rPr lang="en-US" sz="2400" baseline="30000" dirty="0" err="1" smtClean="0"/>
                <a:t>a</a:t>
              </a:r>
              <a:endParaRPr lang="en-US" sz="2400" dirty="0"/>
            </a:p>
          </p:txBody>
        </p:sp>
        <p:sp>
          <p:nvSpPr>
            <p:cNvPr id="24" name="Text Box 7"/>
            <p:cNvSpPr txBox="1">
              <a:spLocks noChangeArrowheads="1"/>
            </p:cNvSpPr>
            <p:nvPr/>
          </p:nvSpPr>
          <p:spPr bwMode="auto">
            <a:xfrm>
              <a:off x="4804991" y="3973633"/>
              <a:ext cx="562975"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B</a:t>
              </a:r>
              <a:r>
                <a:rPr lang="en-US" sz="2400" baseline="30000" dirty="0" err="1" smtClean="0"/>
                <a:t>b</a:t>
              </a:r>
              <a:endParaRPr lang="en-US" sz="2400" dirty="0"/>
            </a:p>
          </p:txBody>
        </p:sp>
      </p:grpSp>
      <p:sp>
        <p:nvSpPr>
          <p:cNvPr id="25" name="Rectangle 24"/>
          <p:cNvSpPr/>
          <p:nvPr/>
        </p:nvSpPr>
        <p:spPr>
          <a:xfrm>
            <a:off x="2493782" y="6113914"/>
            <a:ext cx="4145687" cy="584775"/>
          </a:xfrm>
          <a:prstGeom prst="rect">
            <a:avLst/>
          </a:prstGeom>
        </p:spPr>
        <p:txBody>
          <a:bodyPr wrap="none">
            <a:spAutoFit/>
          </a:bodyPr>
          <a:lstStyle/>
          <a:p>
            <a:r>
              <a:rPr lang="en-US" sz="3200" dirty="0" smtClean="0">
                <a:solidFill>
                  <a:srgbClr val="FF0000"/>
                </a:solidFill>
              </a:rPr>
              <a:t>When does </a:t>
            </a:r>
            <a:r>
              <a:rPr lang="en-US" sz="3200" dirty="0" err="1" smtClean="0">
                <a:solidFill>
                  <a:srgbClr val="FF0000"/>
                </a:solidFill>
              </a:rPr>
              <a:t>K</a:t>
            </a:r>
            <a:r>
              <a:rPr lang="en-US" sz="3200" baseline="-25000" dirty="0" err="1" smtClean="0">
                <a:solidFill>
                  <a:srgbClr val="FF0000"/>
                </a:solidFill>
              </a:rPr>
              <a:t>p</a:t>
            </a:r>
            <a:r>
              <a:rPr lang="en-US" sz="3200" dirty="0" smtClean="0">
                <a:solidFill>
                  <a:srgbClr val="FF0000"/>
                </a:solidFill>
              </a:rPr>
              <a:t> equal </a:t>
            </a:r>
            <a:r>
              <a:rPr lang="en-US" sz="3200" dirty="0" err="1" smtClean="0">
                <a:solidFill>
                  <a:srgbClr val="FF0000"/>
                </a:solidFill>
              </a:rPr>
              <a:t>K</a:t>
            </a:r>
            <a:r>
              <a:rPr lang="en-US" sz="3200" baseline="-25000" dirty="0" err="1" smtClean="0">
                <a:solidFill>
                  <a:srgbClr val="FF0000"/>
                </a:solidFill>
              </a:rPr>
              <a:t>c</a:t>
            </a:r>
            <a:r>
              <a:rPr lang="en-US" sz="3200" dirty="0" smtClean="0">
                <a:solidFill>
                  <a:srgbClr val="FF0000"/>
                </a:solidFill>
              </a:rPr>
              <a:t>?</a:t>
            </a:r>
            <a:endParaRPr lang="en-US" sz="3200" dirty="0">
              <a:solidFill>
                <a:srgbClr val="FF0000"/>
              </a:solidFill>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4"/>
          <p:cNvPicPr>
            <a:picLocks noGrp="1" noChangeAspect="1" noChangeArrowheads="1"/>
          </p:cNvPicPr>
          <p:nvPr>
            <p:ph/>
          </p:nvPr>
        </p:nvPicPr>
        <p:blipFill>
          <a:blip r:embed="rId2" cstate="print"/>
          <a:srcRect/>
          <a:stretch>
            <a:fillRect/>
          </a:stretch>
        </p:blipFill>
        <p:spPr bwMode="auto">
          <a:xfrm>
            <a:off x="4522457" y="1673894"/>
            <a:ext cx="549275" cy="184150"/>
          </a:xfrm>
          <a:noFill/>
          <a:ln>
            <a:miter lim="800000"/>
            <a:headEnd/>
            <a:tailEnd/>
          </a:ln>
        </p:spPr>
      </p:pic>
      <p:sp>
        <p:nvSpPr>
          <p:cNvPr id="5" name="Slide Number Placeholder 2"/>
          <p:cNvSpPr>
            <a:spLocks noGrp="1"/>
          </p:cNvSpPr>
          <p:nvPr>
            <p:ph type="sldNum" sz="quarter" idx="10"/>
          </p:nvPr>
        </p:nvSpPr>
        <p:spPr/>
        <p:txBody>
          <a:bodyPr/>
          <a:lstStyle/>
          <a:p>
            <a:pPr>
              <a:defRPr/>
            </a:pPr>
            <a:fld id="{308D4EBB-3108-458A-AD51-773005D64EAA}" type="slidenum">
              <a:rPr lang="en-US"/>
              <a:pPr>
                <a:defRPr/>
              </a:pPr>
              <a:t>25</a:t>
            </a:fld>
            <a:endParaRPr lang="en-US" dirty="0"/>
          </a:p>
        </p:txBody>
      </p:sp>
      <p:sp>
        <p:nvSpPr>
          <p:cNvPr id="23555"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14.4</a:t>
            </a:r>
          </a:p>
        </p:txBody>
      </p:sp>
      <p:sp>
        <p:nvSpPr>
          <p:cNvPr id="23556" name="Text Placeholder 2"/>
          <p:cNvSpPr>
            <a:spLocks/>
          </p:cNvSpPr>
          <p:nvPr/>
        </p:nvSpPr>
        <p:spPr bwMode="auto">
          <a:xfrm>
            <a:off x="152400" y="762000"/>
            <a:ext cx="8807450" cy="2390274"/>
          </a:xfrm>
          <a:prstGeom prst="rect">
            <a:avLst/>
          </a:prstGeom>
          <a:noFill/>
          <a:ln w="9525">
            <a:noFill/>
            <a:miter lim="800000"/>
            <a:headEnd/>
            <a:tailEnd/>
          </a:ln>
        </p:spPr>
        <p:txBody>
          <a:bodyPr/>
          <a:lstStyle/>
          <a:p>
            <a:pPr>
              <a:spcBef>
                <a:spcPct val="20000"/>
              </a:spcBef>
              <a:buFont typeface="Arial" charset="0"/>
              <a:buNone/>
            </a:pPr>
            <a:r>
              <a:rPr lang="en-US" sz="2000" dirty="0" smtClean="0"/>
              <a:t>Methanol </a:t>
            </a:r>
            <a:r>
              <a:rPr lang="en-US" sz="2000" dirty="0"/>
              <a:t>(CH</a:t>
            </a:r>
            <a:r>
              <a:rPr lang="en-US" sz="2000" baseline="-25000" dirty="0"/>
              <a:t>3</a:t>
            </a:r>
            <a:r>
              <a:rPr lang="en-US" sz="2000" dirty="0"/>
              <a:t>OH) is manufactured industrially by the reaction</a:t>
            </a:r>
          </a:p>
          <a:p>
            <a:pPr>
              <a:spcBef>
                <a:spcPct val="20000"/>
              </a:spcBef>
              <a:buFont typeface="Arial" charset="0"/>
              <a:buNone/>
            </a:pPr>
            <a:endParaRPr lang="en-US" sz="2000" dirty="0"/>
          </a:p>
          <a:p>
            <a:pPr algn="ctr">
              <a:spcBef>
                <a:spcPct val="20000"/>
              </a:spcBef>
              <a:buFont typeface="Arial" charset="0"/>
              <a:buNone/>
            </a:pPr>
            <a:r>
              <a:rPr lang="en-US" sz="2400" dirty="0"/>
              <a:t>CO</a:t>
            </a:r>
            <a:r>
              <a:rPr lang="en-US" sz="2400" baseline="-25000" dirty="0"/>
              <a:t>(</a:t>
            </a:r>
            <a:r>
              <a:rPr lang="en-US" sz="2400" i="1" baseline="-25000" dirty="0"/>
              <a:t>g</a:t>
            </a:r>
            <a:r>
              <a:rPr lang="en-US" sz="2400" baseline="-25000" dirty="0"/>
              <a:t>) </a:t>
            </a:r>
            <a:r>
              <a:rPr lang="en-US" sz="2400" dirty="0"/>
              <a:t>+ 2H</a:t>
            </a:r>
            <a:r>
              <a:rPr lang="en-US" sz="2400" baseline="-25000" dirty="0"/>
              <a:t>2(</a:t>
            </a:r>
            <a:r>
              <a:rPr lang="en-US" sz="2400" i="1" baseline="-25000" dirty="0"/>
              <a:t>g</a:t>
            </a:r>
            <a:r>
              <a:rPr lang="en-US" sz="2400" baseline="-25000" dirty="0" smtClean="0"/>
              <a:t>)                   </a:t>
            </a:r>
            <a:r>
              <a:rPr lang="en-US" sz="2400" dirty="0" smtClean="0"/>
              <a:t>CH</a:t>
            </a:r>
            <a:r>
              <a:rPr lang="en-US" sz="2400" baseline="-25000" dirty="0" smtClean="0"/>
              <a:t>3</a:t>
            </a:r>
            <a:r>
              <a:rPr lang="en-US" sz="2400" dirty="0" smtClean="0"/>
              <a:t>OH</a:t>
            </a:r>
            <a:r>
              <a:rPr lang="en-US" sz="2400" baseline="-25000" dirty="0" smtClean="0"/>
              <a:t>(</a:t>
            </a:r>
            <a:r>
              <a:rPr lang="en-US" sz="2400" i="1" baseline="-25000" dirty="0" smtClean="0"/>
              <a:t>g</a:t>
            </a:r>
            <a:r>
              <a:rPr lang="en-US" sz="2400" baseline="-25000" dirty="0"/>
              <a:t>)</a:t>
            </a:r>
          </a:p>
          <a:p>
            <a:pPr>
              <a:spcBef>
                <a:spcPct val="20000"/>
              </a:spcBef>
              <a:buFont typeface="Arial" charset="0"/>
              <a:buNone/>
            </a:pPr>
            <a:endParaRPr lang="en-US" sz="2000" dirty="0"/>
          </a:p>
          <a:p>
            <a:pPr>
              <a:spcBef>
                <a:spcPct val="20000"/>
              </a:spcBef>
              <a:buFont typeface="Arial" charset="0"/>
              <a:buNone/>
            </a:pPr>
            <a:r>
              <a:rPr lang="en-US" sz="2000" dirty="0"/>
              <a:t>The equilibrium constant (</a:t>
            </a:r>
            <a:r>
              <a:rPr lang="en-US" sz="2000" i="1" dirty="0" err="1"/>
              <a:t>K</a:t>
            </a:r>
            <a:r>
              <a:rPr lang="en-US" sz="2000" baseline="-25000" dirty="0" err="1"/>
              <a:t>c</a:t>
            </a:r>
            <a:r>
              <a:rPr lang="en-US" sz="2000" dirty="0"/>
              <a:t>) for the reaction is 10.5 at 220</a:t>
            </a:r>
            <a:r>
              <a:rPr lang="en-US" sz="2000" dirty="0">
                <a:cs typeface="Arial" charset="0"/>
              </a:rPr>
              <a:t>°</a:t>
            </a:r>
            <a:r>
              <a:rPr lang="en-US" sz="2000" dirty="0"/>
              <a:t>C. What is the value of </a:t>
            </a:r>
            <a:r>
              <a:rPr lang="en-US" sz="2000" i="1" dirty="0"/>
              <a:t>K</a:t>
            </a:r>
            <a:r>
              <a:rPr lang="en-US" sz="2000" i="1" baseline="-25000" dirty="0"/>
              <a:t>P</a:t>
            </a:r>
            <a:r>
              <a:rPr lang="en-US" sz="2000" i="1" dirty="0"/>
              <a:t> </a:t>
            </a:r>
            <a:r>
              <a:rPr lang="en-US" sz="2000" dirty="0"/>
              <a:t>at this temperature?</a:t>
            </a:r>
          </a:p>
          <a:p>
            <a:pPr>
              <a:buFont typeface="Arial" charset="0"/>
              <a:buNone/>
            </a:pPr>
            <a:endParaRPr lang="en-US" sz="2000" dirty="0"/>
          </a:p>
          <a:p>
            <a:pPr>
              <a:buFont typeface="Arial" charset="0"/>
              <a:buNone/>
            </a:pPr>
            <a:endParaRPr lang="en-US" sz="2000" dirty="0"/>
          </a:p>
          <a:p>
            <a:pPr>
              <a:buFont typeface="Arial" charset="0"/>
              <a:buNone/>
            </a:pPr>
            <a:endParaRPr lang="en-US" sz="2000" dirty="0"/>
          </a:p>
          <a:p>
            <a:pPr>
              <a:buFont typeface="Arial" charset="0"/>
              <a:buNone/>
            </a:pPr>
            <a:endParaRPr lang="en-US" sz="2000" b="1" i="1" dirty="0">
              <a:solidFill>
                <a:srgbClr val="109769"/>
              </a:solidFill>
              <a:cs typeface="Arial" charset="0"/>
            </a:endParaRPr>
          </a:p>
          <a:p>
            <a:pPr>
              <a:spcBef>
                <a:spcPct val="20000"/>
              </a:spcBef>
              <a:buFont typeface="Arial" charset="0"/>
              <a:buNone/>
            </a:pPr>
            <a:endParaRPr lang="en-US" sz="2000" b="1" i="1" dirty="0">
              <a:solidFill>
                <a:srgbClr val="109769"/>
              </a:solidFill>
              <a:cs typeface="Arial" charset="0"/>
            </a:endParaRPr>
          </a:p>
          <a:p>
            <a:pPr>
              <a:spcBef>
                <a:spcPct val="20000"/>
              </a:spcBef>
              <a:buFont typeface="Arial" charset="0"/>
              <a:buNone/>
            </a:pPr>
            <a:endParaRPr lang="en-US" sz="2000" b="1" i="1" dirty="0"/>
          </a:p>
          <a:p>
            <a:pPr>
              <a:spcBef>
                <a:spcPct val="20000"/>
              </a:spcBef>
              <a:buFont typeface="Arial" charset="0"/>
              <a:buNone/>
            </a:pPr>
            <a:endParaRPr lang="en-US" sz="2000" dirty="0"/>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spcBef>
                <a:spcPct val="20000"/>
              </a:spcBef>
              <a:buFont typeface="Arial" charset="0"/>
              <a:buNone/>
            </a:pPr>
            <a:endParaRPr lang="en-US" sz="2000" dirty="0"/>
          </a:p>
        </p:txBody>
      </p:sp>
      <p:sp>
        <p:nvSpPr>
          <p:cNvPr id="18" name="Text Box 23"/>
          <p:cNvSpPr txBox="1">
            <a:spLocks noChangeArrowheads="1"/>
          </p:cNvSpPr>
          <p:nvPr/>
        </p:nvSpPr>
        <p:spPr bwMode="auto">
          <a:xfrm>
            <a:off x="3380873" y="3268551"/>
            <a:ext cx="1705723" cy="461665"/>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err="1"/>
              <a:t>K</a:t>
            </a:r>
            <a:r>
              <a:rPr lang="en-US" sz="2400" i="1" baseline="-25000" dirty="0" err="1"/>
              <a:t>c</a:t>
            </a:r>
            <a:r>
              <a:rPr lang="en-US" sz="2400" i="1" dirty="0"/>
              <a:t>(RT)</a:t>
            </a:r>
            <a:r>
              <a:rPr lang="en-US" sz="2400" i="1" baseline="30000" dirty="0" err="1">
                <a:latin typeface="Symbol" pitchFamily="18" charset="2"/>
              </a:rPr>
              <a:t>D</a:t>
            </a:r>
            <a:r>
              <a:rPr lang="en-US" sz="2400" i="1" baseline="30000" dirty="0" err="1"/>
              <a:t>n</a:t>
            </a:r>
            <a:endParaRPr lang="en-US" sz="2400" i="1" dirty="0"/>
          </a:p>
        </p:txBody>
      </p:sp>
      <p:sp>
        <p:nvSpPr>
          <p:cNvPr id="19" name="Text Box 24"/>
          <p:cNvSpPr txBox="1">
            <a:spLocks noChangeArrowheads="1"/>
          </p:cNvSpPr>
          <p:nvPr/>
        </p:nvSpPr>
        <p:spPr bwMode="auto">
          <a:xfrm>
            <a:off x="6866502" y="3934294"/>
            <a:ext cx="2130711" cy="461665"/>
          </a:xfrm>
          <a:prstGeom prst="rect">
            <a:avLst/>
          </a:prstGeom>
          <a:noFill/>
          <a:ln w="9525">
            <a:noFill/>
            <a:miter lim="800000"/>
            <a:headEnd/>
            <a:tailEnd/>
          </a:ln>
          <a:effectLst/>
        </p:spPr>
        <p:txBody>
          <a:bodyPr wrap="none">
            <a:spAutoFit/>
          </a:bodyPr>
          <a:lstStyle/>
          <a:p>
            <a:r>
              <a:rPr lang="en-US" sz="2400" i="1" dirty="0" err="1">
                <a:latin typeface="Symbol" pitchFamily="18" charset="2"/>
              </a:rPr>
              <a:t>D</a:t>
            </a:r>
            <a:r>
              <a:rPr lang="en-US" sz="2400" i="1" dirty="0" err="1"/>
              <a:t>n</a:t>
            </a:r>
            <a:r>
              <a:rPr lang="en-US" sz="2400" dirty="0"/>
              <a:t> = </a:t>
            </a:r>
            <a:r>
              <a:rPr lang="en-US" sz="2400" dirty="0" smtClean="0"/>
              <a:t>= 1 - 3 = -2</a:t>
            </a:r>
            <a:endParaRPr lang="en-US" sz="2400" i="1" dirty="0"/>
          </a:p>
        </p:txBody>
      </p:sp>
      <p:sp>
        <p:nvSpPr>
          <p:cNvPr id="20" name="Text Box 25"/>
          <p:cNvSpPr txBox="1">
            <a:spLocks noChangeArrowheads="1"/>
          </p:cNvSpPr>
          <p:nvPr/>
        </p:nvSpPr>
        <p:spPr bwMode="auto">
          <a:xfrm>
            <a:off x="168441" y="3934295"/>
            <a:ext cx="3152145" cy="461665"/>
          </a:xfrm>
          <a:prstGeom prst="rect">
            <a:avLst/>
          </a:prstGeom>
          <a:noFill/>
          <a:ln w="9525">
            <a:noFill/>
            <a:miter lim="800000"/>
            <a:headEnd/>
            <a:tailEnd/>
          </a:ln>
          <a:effectLst/>
        </p:spPr>
        <p:txBody>
          <a:bodyPr wrap="none">
            <a:spAutoFit/>
          </a:bodyPr>
          <a:lstStyle/>
          <a:p>
            <a:pPr eaLnBrk="1" hangingPunct="1"/>
            <a:r>
              <a:rPr lang="en-US" sz="2400" i="1" dirty="0"/>
              <a:t>R</a:t>
            </a:r>
            <a:r>
              <a:rPr lang="en-US" sz="2400" dirty="0"/>
              <a:t> = </a:t>
            </a:r>
            <a:r>
              <a:rPr lang="en-US" sz="2400" dirty="0" smtClean="0"/>
              <a:t>0.0821  L </a:t>
            </a:r>
            <a:r>
              <a:rPr lang="en-US" sz="2400" dirty="0" err="1" smtClean="0"/>
              <a:t>atm</a:t>
            </a:r>
            <a:r>
              <a:rPr lang="en-US" sz="2400" dirty="0" smtClean="0"/>
              <a:t>/K mol</a:t>
            </a:r>
            <a:endParaRPr lang="en-US" sz="2400" i="1" dirty="0"/>
          </a:p>
        </p:txBody>
      </p:sp>
      <p:sp>
        <p:nvSpPr>
          <p:cNvPr id="21" name="Text Box 26"/>
          <p:cNvSpPr txBox="1">
            <a:spLocks noChangeArrowheads="1"/>
          </p:cNvSpPr>
          <p:nvPr/>
        </p:nvSpPr>
        <p:spPr bwMode="auto">
          <a:xfrm>
            <a:off x="3628856" y="3934295"/>
            <a:ext cx="2839239" cy="461665"/>
          </a:xfrm>
          <a:prstGeom prst="rect">
            <a:avLst/>
          </a:prstGeom>
          <a:noFill/>
          <a:ln w="9525">
            <a:noFill/>
            <a:miter lim="800000"/>
            <a:headEnd/>
            <a:tailEnd/>
          </a:ln>
          <a:effectLst/>
        </p:spPr>
        <p:txBody>
          <a:bodyPr wrap="none">
            <a:spAutoFit/>
          </a:bodyPr>
          <a:lstStyle/>
          <a:p>
            <a:pPr eaLnBrk="1" hangingPunct="1"/>
            <a:r>
              <a:rPr lang="en-US" sz="2400" i="1" dirty="0"/>
              <a:t>T</a:t>
            </a:r>
            <a:r>
              <a:rPr lang="en-US" sz="2400" dirty="0"/>
              <a:t> = 273 + </a:t>
            </a:r>
            <a:r>
              <a:rPr lang="en-US" sz="2400" dirty="0" smtClean="0"/>
              <a:t>220 </a:t>
            </a:r>
            <a:r>
              <a:rPr lang="en-US" sz="2400" dirty="0"/>
              <a:t>= </a:t>
            </a:r>
            <a:r>
              <a:rPr lang="en-US" sz="2400" dirty="0" smtClean="0"/>
              <a:t>493 </a:t>
            </a:r>
            <a:r>
              <a:rPr lang="en-US" sz="2400" dirty="0"/>
              <a:t>K</a:t>
            </a:r>
            <a:endParaRPr lang="en-US" sz="2400" i="1" dirty="0"/>
          </a:p>
        </p:txBody>
      </p:sp>
      <p:sp>
        <p:nvSpPr>
          <p:cNvPr id="22" name="Text Box 27"/>
          <p:cNvSpPr txBox="1">
            <a:spLocks noChangeArrowheads="1"/>
          </p:cNvSpPr>
          <p:nvPr/>
        </p:nvSpPr>
        <p:spPr bwMode="auto">
          <a:xfrm>
            <a:off x="2824779" y="4624104"/>
            <a:ext cx="3485249" cy="461665"/>
          </a:xfrm>
          <a:prstGeom prst="rect">
            <a:avLst/>
          </a:prstGeom>
          <a:noFill/>
          <a:ln w="9525">
            <a:noFill/>
            <a:miter lim="800000"/>
            <a:headEnd/>
            <a:tailEnd/>
          </a:ln>
          <a:effectLst/>
        </p:spPr>
        <p:txBody>
          <a:bodyPr wrap="none">
            <a:spAutoFit/>
          </a:bodyPr>
          <a:lstStyle/>
          <a:p>
            <a:pPr algn="ctr">
              <a:spcBef>
                <a:spcPct val="20000"/>
              </a:spcBef>
              <a:buFont typeface="Arial" charset="0"/>
              <a:buNone/>
            </a:pPr>
            <a:r>
              <a:rPr lang="en-US" sz="2400" i="1" dirty="0" smtClean="0"/>
              <a:t>K</a:t>
            </a:r>
            <a:r>
              <a:rPr lang="en-US" sz="2400" i="1" baseline="-25000" dirty="0" smtClean="0"/>
              <a:t>P</a:t>
            </a:r>
            <a:r>
              <a:rPr lang="en-US" sz="2400" i="1" dirty="0" smtClean="0"/>
              <a:t> </a:t>
            </a:r>
            <a:r>
              <a:rPr lang="en-US" sz="2400" dirty="0" smtClean="0"/>
              <a:t>= (10.5) (0.0821 x 493)</a:t>
            </a:r>
            <a:r>
              <a:rPr lang="en-US" sz="2400" baseline="30000" dirty="0" smtClean="0"/>
              <a:t>-2</a:t>
            </a:r>
            <a:endParaRPr lang="en-US" sz="2400" baseline="30000" dirty="0"/>
          </a:p>
        </p:txBody>
      </p:sp>
      <p:sp>
        <p:nvSpPr>
          <p:cNvPr id="23" name="Rectangle 22"/>
          <p:cNvSpPr/>
          <p:nvPr/>
        </p:nvSpPr>
        <p:spPr>
          <a:xfrm>
            <a:off x="2273970" y="5267878"/>
            <a:ext cx="4572000" cy="523220"/>
          </a:xfrm>
          <a:prstGeom prst="rect">
            <a:avLst/>
          </a:prstGeom>
        </p:spPr>
        <p:txBody>
          <a:bodyPr>
            <a:spAutoFit/>
          </a:bodyPr>
          <a:lstStyle/>
          <a:p>
            <a:pPr algn="ctr">
              <a:spcBef>
                <a:spcPct val="20000"/>
              </a:spcBef>
              <a:buFont typeface="Arial" charset="0"/>
              <a:buNone/>
            </a:pPr>
            <a:r>
              <a:rPr lang="en-US" sz="2800" i="1" dirty="0" smtClean="0"/>
              <a:t>K</a:t>
            </a:r>
            <a:r>
              <a:rPr lang="en-US" sz="2800" i="1" baseline="-25000" dirty="0" smtClean="0"/>
              <a:t>P</a:t>
            </a:r>
            <a:r>
              <a:rPr lang="en-US" sz="2800" i="1" dirty="0" smtClean="0"/>
              <a:t> </a:t>
            </a:r>
            <a:r>
              <a:rPr lang="en-US" sz="2800" dirty="0" smtClean="0"/>
              <a:t>= </a:t>
            </a:r>
            <a:r>
              <a:rPr lang="en-US" sz="2800" b="1" dirty="0" smtClean="0"/>
              <a:t>6.41 x 10</a:t>
            </a:r>
            <a:r>
              <a:rPr lang="en-US" sz="2800" b="1" baseline="30000" dirty="0" smtClean="0"/>
              <a:t>-3</a:t>
            </a:r>
            <a:endParaRPr lang="en-US" sz="2800" b="1"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098"/>
            <a:ext cx="8229600" cy="1143000"/>
          </a:xfrm>
        </p:spPr>
        <p:txBody>
          <a:bodyPr/>
          <a:lstStyle/>
          <a:p>
            <a:r>
              <a:rPr lang="en-US" sz="4000" u="sng" dirty="0"/>
              <a:t>Equilibrium </a:t>
            </a:r>
            <a:r>
              <a:rPr lang="en-US" sz="4000" u="sng" dirty="0" smtClean="0"/>
              <a:t>Constants Example</a:t>
            </a:r>
            <a:endParaRPr lang="en-US" sz="4000" u="sng" dirty="0"/>
          </a:p>
        </p:txBody>
      </p:sp>
      <p:sp>
        <p:nvSpPr>
          <p:cNvPr id="38917" name="Text Box 5"/>
          <p:cNvSpPr txBox="1">
            <a:spLocks noGrp="1" noChangeArrowheads="1"/>
          </p:cNvSpPr>
          <p:nvPr>
            <p:ph idx="1"/>
          </p:nvPr>
        </p:nvSpPr>
        <p:spPr>
          <a:xfrm>
            <a:off x="220568" y="1022685"/>
            <a:ext cx="8694824" cy="1130968"/>
          </a:xfrm>
          <a:noFill/>
          <a:ln/>
        </p:spPr>
        <p:txBody>
          <a:bodyPr>
            <a:noAutofit/>
          </a:bodyPr>
          <a:lstStyle/>
          <a:p>
            <a:pPr marL="0" indent="0" eaLnBrk="0" hangingPunct="0">
              <a:spcBef>
                <a:spcPct val="0"/>
              </a:spcBef>
              <a:buClrTx/>
              <a:buFontTx/>
              <a:buNone/>
            </a:pPr>
            <a:r>
              <a:rPr lang="en-US" sz="2000" dirty="0"/>
              <a:t>The equilibrium concentrations for the reaction between carbon monoxide and molecular chlorine to form COCl</a:t>
            </a:r>
            <a:r>
              <a:rPr lang="en-US" sz="2000" baseline="-25000" dirty="0"/>
              <a:t>2</a:t>
            </a:r>
            <a:r>
              <a:rPr lang="en-US" sz="2000" dirty="0"/>
              <a:t> (</a:t>
            </a:r>
            <a:r>
              <a:rPr lang="en-US" sz="2000" i="1" dirty="0"/>
              <a:t>g</a:t>
            </a:r>
            <a:r>
              <a:rPr lang="en-US" sz="2000" dirty="0"/>
              <a:t>) at </a:t>
            </a:r>
            <a:r>
              <a:rPr lang="en-US" sz="2000" dirty="0" smtClean="0"/>
              <a:t>74°C </a:t>
            </a:r>
            <a:r>
              <a:rPr lang="en-US" sz="2000" dirty="0"/>
              <a:t>are [CO] = 0.012 </a:t>
            </a:r>
            <a:r>
              <a:rPr lang="en-US" sz="2000" i="1" dirty="0"/>
              <a:t>M</a:t>
            </a:r>
            <a:r>
              <a:rPr lang="en-US" sz="2000" dirty="0"/>
              <a:t>, [Cl</a:t>
            </a:r>
            <a:r>
              <a:rPr lang="en-US" sz="2000" baseline="-25000" dirty="0"/>
              <a:t>2</a:t>
            </a:r>
            <a:r>
              <a:rPr lang="en-US" sz="2000" dirty="0"/>
              <a:t>] = 0.054 </a:t>
            </a:r>
            <a:r>
              <a:rPr lang="en-US" sz="2000" i="1" dirty="0"/>
              <a:t>M</a:t>
            </a:r>
            <a:r>
              <a:rPr lang="en-US" sz="2000" dirty="0"/>
              <a:t>, and [COCl</a:t>
            </a:r>
            <a:r>
              <a:rPr lang="en-US" sz="2000" baseline="-25000" dirty="0"/>
              <a:t>2</a:t>
            </a:r>
            <a:r>
              <a:rPr lang="en-US" sz="2000" dirty="0"/>
              <a:t>] = 0.14 </a:t>
            </a:r>
            <a:r>
              <a:rPr lang="en-US" sz="2000" i="1" dirty="0"/>
              <a:t>M</a:t>
            </a:r>
            <a:r>
              <a:rPr lang="en-US" sz="2000" dirty="0"/>
              <a:t>.  Calculate the equilibrium constants </a:t>
            </a:r>
            <a:r>
              <a:rPr lang="en-US" sz="2000" i="1" dirty="0" err="1"/>
              <a:t>K</a:t>
            </a:r>
            <a:r>
              <a:rPr lang="en-US" sz="2000" i="1" baseline="-25000" dirty="0" err="1"/>
              <a:t>c</a:t>
            </a:r>
            <a:r>
              <a:rPr lang="en-US" sz="2000" dirty="0"/>
              <a:t> and </a:t>
            </a:r>
            <a:r>
              <a:rPr lang="en-US" sz="2000" i="1" dirty="0" err="1"/>
              <a:t>K</a:t>
            </a:r>
            <a:r>
              <a:rPr lang="en-US" sz="2000" i="1" baseline="-25000" dirty="0" err="1"/>
              <a:t>p</a:t>
            </a:r>
            <a:r>
              <a:rPr lang="en-US" sz="2000" dirty="0"/>
              <a:t>.</a:t>
            </a:r>
          </a:p>
          <a:p>
            <a:pPr eaLnBrk="0" hangingPunct="0">
              <a:spcBef>
                <a:spcPct val="0"/>
              </a:spcBef>
              <a:buClrTx/>
              <a:buFontTx/>
              <a:buNone/>
            </a:pPr>
            <a:endParaRPr lang="en-US" sz="2000" dirty="0"/>
          </a:p>
          <a:p>
            <a:pPr eaLnBrk="0" hangingPunct="0">
              <a:spcBef>
                <a:spcPct val="0"/>
              </a:spcBef>
              <a:buClrTx/>
              <a:buFontTx/>
              <a:buNone/>
            </a:pPr>
            <a:endParaRPr lang="en-US" sz="1800" dirty="0"/>
          </a:p>
        </p:txBody>
      </p:sp>
      <p:sp>
        <p:nvSpPr>
          <p:cNvPr id="38919" name="Text Box 7"/>
          <p:cNvSpPr txBox="1">
            <a:spLocks noChangeArrowheads="1"/>
          </p:cNvSpPr>
          <p:nvPr/>
        </p:nvSpPr>
        <p:spPr bwMode="auto">
          <a:xfrm>
            <a:off x="2434388" y="2179225"/>
            <a:ext cx="3677032" cy="461665"/>
          </a:xfrm>
          <a:prstGeom prst="rect">
            <a:avLst/>
          </a:prstGeom>
          <a:noFill/>
          <a:ln w="9525">
            <a:noFill/>
            <a:miter lim="800000"/>
            <a:headEnd/>
            <a:tailEnd/>
          </a:ln>
          <a:effectLst/>
        </p:spPr>
        <p:txBody>
          <a:bodyPr wrap="none">
            <a:spAutoFit/>
          </a:bodyPr>
          <a:lstStyle/>
          <a:p>
            <a:pPr eaLnBrk="1" hangingPunct="1"/>
            <a:r>
              <a:rPr lang="en-US" sz="2400" dirty="0"/>
              <a:t>CO </a:t>
            </a:r>
            <a:r>
              <a:rPr lang="en-US" sz="2400" baseline="-25000" dirty="0"/>
              <a:t>(</a:t>
            </a:r>
            <a:r>
              <a:rPr lang="en-US" sz="2400" i="1" baseline="-25000" dirty="0"/>
              <a:t>g</a:t>
            </a:r>
            <a:r>
              <a:rPr lang="en-US" sz="2400" baseline="-25000" dirty="0"/>
              <a:t>)</a:t>
            </a:r>
            <a:r>
              <a:rPr lang="en-US" sz="2400" dirty="0"/>
              <a:t> + Cl</a:t>
            </a:r>
            <a:r>
              <a:rPr lang="en-US" sz="2400" baseline="-25000" dirty="0"/>
              <a:t>2</a:t>
            </a:r>
            <a:r>
              <a:rPr lang="en-US" sz="2400" dirty="0"/>
              <a:t> </a:t>
            </a:r>
            <a:r>
              <a:rPr lang="en-US" sz="2400" baseline="-25000" dirty="0"/>
              <a:t>(</a:t>
            </a:r>
            <a:r>
              <a:rPr lang="en-US" sz="2400" i="1" baseline="-25000" dirty="0"/>
              <a:t>g</a:t>
            </a:r>
            <a:r>
              <a:rPr lang="en-US" sz="2400" baseline="-25000" dirty="0"/>
              <a:t>)</a:t>
            </a:r>
            <a:r>
              <a:rPr lang="en-US" sz="2400" dirty="0"/>
              <a:t>          </a:t>
            </a:r>
            <a:r>
              <a:rPr lang="en-US" sz="2400" dirty="0" smtClean="0"/>
              <a:t>   COCl</a:t>
            </a:r>
            <a:r>
              <a:rPr lang="en-US" sz="2400" baseline="-25000" dirty="0" smtClean="0"/>
              <a:t>2</a:t>
            </a:r>
            <a:r>
              <a:rPr lang="en-US" sz="2400" dirty="0" smtClean="0"/>
              <a:t> </a:t>
            </a:r>
            <a:r>
              <a:rPr lang="en-US" sz="2400" baseline="-25000" dirty="0"/>
              <a:t>(</a:t>
            </a:r>
            <a:r>
              <a:rPr lang="en-US" sz="2400" i="1" baseline="-25000" dirty="0"/>
              <a:t>g</a:t>
            </a:r>
            <a:r>
              <a:rPr lang="en-US" sz="2400" baseline="-25000" dirty="0"/>
              <a:t>)</a:t>
            </a:r>
          </a:p>
        </p:txBody>
      </p:sp>
      <p:sp>
        <p:nvSpPr>
          <p:cNvPr id="38923" name="Text Box 11"/>
          <p:cNvSpPr txBox="1">
            <a:spLocks noChangeArrowheads="1"/>
          </p:cNvSpPr>
          <p:nvPr/>
        </p:nvSpPr>
        <p:spPr bwMode="auto">
          <a:xfrm>
            <a:off x="1528024" y="3316696"/>
            <a:ext cx="626775"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c</a:t>
            </a:r>
            <a:r>
              <a:rPr lang="en-US" sz="2000" i="1" dirty="0"/>
              <a:t> </a:t>
            </a:r>
            <a:r>
              <a:rPr lang="en-US" sz="2000" dirty="0"/>
              <a:t>= </a:t>
            </a:r>
            <a:endParaRPr lang="en-US" sz="2000" i="1" dirty="0"/>
          </a:p>
        </p:txBody>
      </p:sp>
      <p:grpSp>
        <p:nvGrpSpPr>
          <p:cNvPr id="4" name="Group 12"/>
          <p:cNvGrpSpPr>
            <a:grpSpLocks/>
          </p:cNvGrpSpPr>
          <p:nvPr/>
        </p:nvGrpSpPr>
        <p:grpSpPr bwMode="auto">
          <a:xfrm>
            <a:off x="2366222" y="3088096"/>
            <a:ext cx="1298575" cy="820738"/>
            <a:chOff x="3110" y="3120"/>
            <a:chExt cx="818" cy="517"/>
          </a:xfrm>
        </p:grpSpPr>
        <p:sp>
          <p:nvSpPr>
            <p:cNvPr id="38925" name="Text Box 13"/>
            <p:cNvSpPr txBox="1">
              <a:spLocks noChangeArrowheads="1"/>
            </p:cNvSpPr>
            <p:nvPr/>
          </p:nvSpPr>
          <p:spPr bwMode="auto">
            <a:xfrm>
              <a:off x="3163" y="3120"/>
              <a:ext cx="584" cy="252"/>
            </a:xfrm>
            <a:prstGeom prst="rect">
              <a:avLst/>
            </a:prstGeom>
            <a:noFill/>
            <a:ln w="9525">
              <a:noFill/>
              <a:miter lim="800000"/>
              <a:headEnd/>
              <a:tailEnd/>
            </a:ln>
            <a:effectLst/>
          </p:spPr>
          <p:txBody>
            <a:bodyPr wrap="none">
              <a:spAutoFit/>
            </a:bodyPr>
            <a:lstStyle/>
            <a:p>
              <a:pPr eaLnBrk="1" hangingPunct="1"/>
              <a:r>
                <a:rPr lang="en-US" sz="2000" dirty="0"/>
                <a:t>[COCl</a:t>
              </a:r>
              <a:r>
                <a:rPr lang="en-US" sz="2000" baseline="-25000" dirty="0"/>
                <a:t>2</a:t>
              </a:r>
              <a:r>
                <a:rPr lang="en-US" sz="2000" dirty="0"/>
                <a:t>]</a:t>
              </a:r>
            </a:p>
          </p:txBody>
        </p:sp>
        <p:sp>
          <p:nvSpPr>
            <p:cNvPr id="38926" name="Text Box 14"/>
            <p:cNvSpPr txBox="1">
              <a:spLocks noChangeArrowheads="1"/>
            </p:cNvSpPr>
            <p:nvPr/>
          </p:nvSpPr>
          <p:spPr bwMode="auto">
            <a:xfrm>
              <a:off x="3110" y="3385"/>
              <a:ext cx="683" cy="252"/>
            </a:xfrm>
            <a:prstGeom prst="rect">
              <a:avLst/>
            </a:prstGeom>
            <a:noFill/>
            <a:ln w="9525">
              <a:noFill/>
              <a:miter lim="800000"/>
              <a:headEnd/>
              <a:tailEnd/>
            </a:ln>
            <a:effectLst/>
          </p:spPr>
          <p:txBody>
            <a:bodyPr wrap="none">
              <a:spAutoFit/>
            </a:bodyPr>
            <a:lstStyle/>
            <a:p>
              <a:pPr eaLnBrk="1" hangingPunct="1"/>
              <a:r>
                <a:rPr lang="en-US" sz="2000"/>
                <a:t>[CO][Cl</a:t>
              </a:r>
              <a:r>
                <a:rPr lang="en-US" sz="2000" baseline="-25000"/>
                <a:t>2</a:t>
              </a:r>
              <a:r>
                <a:rPr lang="en-US" sz="2000"/>
                <a:t>]</a:t>
              </a:r>
            </a:p>
          </p:txBody>
        </p:sp>
        <p:sp>
          <p:nvSpPr>
            <p:cNvPr id="38927" name="Line 15"/>
            <p:cNvSpPr>
              <a:spLocks noChangeShapeType="1"/>
            </p:cNvSpPr>
            <p:nvPr/>
          </p:nvSpPr>
          <p:spPr bwMode="auto">
            <a:xfrm>
              <a:off x="3160" y="3397"/>
              <a:ext cx="768" cy="0"/>
            </a:xfrm>
            <a:prstGeom prst="line">
              <a:avLst/>
            </a:prstGeom>
            <a:noFill/>
            <a:ln w="28575">
              <a:solidFill>
                <a:schemeClr val="tx1"/>
              </a:solidFill>
              <a:round/>
              <a:headEnd/>
              <a:tailEnd/>
            </a:ln>
            <a:effectLst/>
          </p:spPr>
          <p:txBody>
            <a:bodyPr/>
            <a:lstStyle/>
            <a:p>
              <a:endParaRPr lang="en-US" sz="2000"/>
            </a:p>
          </p:txBody>
        </p:sp>
      </p:grpSp>
      <p:grpSp>
        <p:nvGrpSpPr>
          <p:cNvPr id="5" name="Group 16"/>
          <p:cNvGrpSpPr>
            <a:grpSpLocks/>
          </p:cNvGrpSpPr>
          <p:nvPr/>
        </p:nvGrpSpPr>
        <p:grpSpPr bwMode="auto">
          <a:xfrm>
            <a:off x="3737825" y="3088096"/>
            <a:ext cx="2236788" cy="820738"/>
            <a:chOff x="2470" y="1712"/>
            <a:chExt cx="1409" cy="517"/>
          </a:xfrm>
        </p:grpSpPr>
        <p:sp>
          <p:nvSpPr>
            <p:cNvPr id="38929" name="Text Box 17"/>
            <p:cNvSpPr txBox="1">
              <a:spLocks noChangeArrowheads="1"/>
            </p:cNvSpPr>
            <p:nvPr/>
          </p:nvSpPr>
          <p:spPr bwMode="auto">
            <a:xfrm>
              <a:off x="2470" y="1848"/>
              <a:ext cx="197" cy="252"/>
            </a:xfrm>
            <a:prstGeom prst="rect">
              <a:avLst/>
            </a:prstGeom>
            <a:noFill/>
            <a:ln w="9525">
              <a:noFill/>
              <a:miter lim="800000"/>
              <a:headEnd/>
              <a:tailEnd/>
            </a:ln>
            <a:effectLst/>
          </p:spPr>
          <p:txBody>
            <a:bodyPr wrap="none">
              <a:spAutoFit/>
            </a:bodyPr>
            <a:lstStyle/>
            <a:p>
              <a:pPr eaLnBrk="1" hangingPunct="1"/>
              <a:r>
                <a:rPr lang="en-US" sz="2000"/>
                <a:t>=</a:t>
              </a:r>
            </a:p>
          </p:txBody>
        </p:sp>
        <p:grpSp>
          <p:nvGrpSpPr>
            <p:cNvPr id="6" name="Group 18"/>
            <p:cNvGrpSpPr>
              <a:grpSpLocks/>
            </p:cNvGrpSpPr>
            <p:nvPr/>
          </p:nvGrpSpPr>
          <p:grpSpPr bwMode="auto">
            <a:xfrm>
              <a:off x="2775" y="1712"/>
              <a:ext cx="1104" cy="517"/>
              <a:chOff x="3072" y="2423"/>
              <a:chExt cx="1104" cy="517"/>
            </a:xfrm>
          </p:grpSpPr>
          <p:sp>
            <p:nvSpPr>
              <p:cNvPr id="38931" name="Text Box 19"/>
              <p:cNvSpPr txBox="1">
                <a:spLocks noChangeArrowheads="1"/>
              </p:cNvSpPr>
              <p:nvPr/>
            </p:nvSpPr>
            <p:spPr bwMode="auto">
              <a:xfrm>
                <a:off x="3445" y="2423"/>
                <a:ext cx="402" cy="252"/>
              </a:xfrm>
              <a:prstGeom prst="rect">
                <a:avLst/>
              </a:prstGeom>
              <a:noFill/>
              <a:ln w="9525">
                <a:noFill/>
                <a:miter lim="800000"/>
                <a:headEnd/>
                <a:tailEnd/>
              </a:ln>
              <a:effectLst/>
            </p:spPr>
            <p:txBody>
              <a:bodyPr wrap="none">
                <a:spAutoFit/>
              </a:bodyPr>
              <a:lstStyle/>
              <a:p>
                <a:pPr algn="ctr" eaLnBrk="1" hangingPunct="1"/>
                <a:r>
                  <a:rPr lang="en-US" sz="2000"/>
                  <a:t>0.14</a:t>
                </a:r>
              </a:p>
            </p:txBody>
          </p:sp>
          <p:sp>
            <p:nvSpPr>
              <p:cNvPr id="38932" name="Text Box 20"/>
              <p:cNvSpPr txBox="1">
                <a:spLocks noChangeArrowheads="1"/>
              </p:cNvSpPr>
              <p:nvPr/>
            </p:nvSpPr>
            <p:spPr bwMode="auto">
              <a:xfrm>
                <a:off x="3154" y="2688"/>
                <a:ext cx="994" cy="252"/>
              </a:xfrm>
              <a:prstGeom prst="rect">
                <a:avLst/>
              </a:prstGeom>
              <a:noFill/>
              <a:ln w="9525">
                <a:noFill/>
                <a:miter lim="800000"/>
                <a:headEnd/>
                <a:tailEnd/>
              </a:ln>
              <a:effectLst/>
            </p:spPr>
            <p:txBody>
              <a:bodyPr wrap="none">
                <a:spAutoFit/>
              </a:bodyPr>
              <a:lstStyle/>
              <a:p>
                <a:pPr algn="ctr" eaLnBrk="1" hangingPunct="1"/>
                <a:r>
                  <a:rPr lang="en-US" sz="2000"/>
                  <a:t>0.012 x 0.054</a:t>
                </a:r>
              </a:p>
            </p:txBody>
          </p:sp>
          <p:sp>
            <p:nvSpPr>
              <p:cNvPr id="38933" name="Line 21"/>
              <p:cNvSpPr>
                <a:spLocks noChangeShapeType="1"/>
              </p:cNvSpPr>
              <p:nvPr/>
            </p:nvSpPr>
            <p:spPr bwMode="auto">
              <a:xfrm>
                <a:off x="3072" y="2700"/>
                <a:ext cx="1104" cy="0"/>
              </a:xfrm>
              <a:prstGeom prst="line">
                <a:avLst/>
              </a:prstGeom>
              <a:noFill/>
              <a:ln w="28575">
                <a:solidFill>
                  <a:schemeClr val="tx1"/>
                </a:solidFill>
                <a:round/>
                <a:headEnd/>
                <a:tailEnd/>
              </a:ln>
              <a:effectLst/>
            </p:spPr>
            <p:txBody>
              <a:bodyPr/>
              <a:lstStyle/>
              <a:p>
                <a:endParaRPr lang="en-US" sz="2000"/>
              </a:p>
            </p:txBody>
          </p:sp>
        </p:grpSp>
      </p:grpSp>
      <p:sp>
        <p:nvSpPr>
          <p:cNvPr id="38934" name="Text Box 22"/>
          <p:cNvSpPr txBox="1">
            <a:spLocks noChangeArrowheads="1"/>
          </p:cNvSpPr>
          <p:nvPr/>
        </p:nvSpPr>
        <p:spPr bwMode="auto">
          <a:xfrm>
            <a:off x="6047888" y="3300656"/>
            <a:ext cx="760144" cy="400110"/>
          </a:xfrm>
          <a:prstGeom prst="rect">
            <a:avLst/>
          </a:prstGeom>
          <a:noFill/>
          <a:ln w="9525">
            <a:noFill/>
            <a:miter lim="800000"/>
            <a:headEnd/>
            <a:tailEnd/>
          </a:ln>
          <a:effectLst/>
        </p:spPr>
        <p:txBody>
          <a:bodyPr wrap="none">
            <a:spAutoFit/>
          </a:bodyPr>
          <a:lstStyle/>
          <a:p>
            <a:pPr eaLnBrk="1" hangingPunct="1"/>
            <a:r>
              <a:rPr lang="en-US" sz="2000" dirty="0"/>
              <a:t>= 220</a:t>
            </a:r>
          </a:p>
        </p:txBody>
      </p:sp>
      <p:sp>
        <p:nvSpPr>
          <p:cNvPr id="38935" name="Text Box 23"/>
          <p:cNvSpPr txBox="1">
            <a:spLocks noChangeArrowheads="1"/>
          </p:cNvSpPr>
          <p:nvPr/>
        </p:nvSpPr>
        <p:spPr bwMode="auto">
          <a:xfrm>
            <a:off x="3380873" y="4170951"/>
            <a:ext cx="1705723" cy="461665"/>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err="1"/>
              <a:t>K</a:t>
            </a:r>
            <a:r>
              <a:rPr lang="en-US" sz="2400" i="1" baseline="-25000" dirty="0" err="1"/>
              <a:t>c</a:t>
            </a:r>
            <a:r>
              <a:rPr lang="en-US" sz="2400" i="1" dirty="0"/>
              <a:t>(RT)</a:t>
            </a:r>
            <a:r>
              <a:rPr lang="en-US" sz="2400" i="1" baseline="30000" dirty="0" err="1">
                <a:latin typeface="Symbol" pitchFamily="18" charset="2"/>
              </a:rPr>
              <a:t>D</a:t>
            </a:r>
            <a:r>
              <a:rPr lang="en-US" sz="2400" i="1" baseline="30000" dirty="0" err="1"/>
              <a:t>n</a:t>
            </a:r>
            <a:endParaRPr lang="en-US" sz="2400" i="1" dirty="0"/>
          </a:p>
        </p:txBody>
      </p:sp>
      <p:sp>
        <p:nvSpPr>
          <p:cNvPr id="38936" name="Text Box 24"/>
          <p:cNvSpPr txBox="1">
            <a:spLocks noChangeArrowheads="1"/>
          </p:cNvSpPr>
          <p:nvPr/>
        </p:nvSpPr>
        <p:spPr bwMode="auto">
          <a:xfrm>
            <a:off x="6650602" y="4836694"/>
            <a:ext cx="1672253" cy="400110"/>
          </a:xfrm>
          <a:prstGeom prst="rect">
            <a:avLst/>
          </a:prstGeom>
          <a:noFill/>
          <a:ln w="9525">
            <a:noFill/>
            <a:miter lim="800000"/>
            <a:headEnd/>
            <a:tailEnd/>
          </a:ln>
          <a:effectLst/>
        </p:spPr>
        <p:txBody>
          <a:bodyPr wrap="none">
            <a:spAutoFit/>
          </a:bodyPr>
          <a:lstStyle/>
          <a:p>
            <a:pPr eaLnBrk="1" hangingPunct="1"/>
            <a:r>
              <a:rPr lang="en-US" sz="2000" i="1" dirty="0" err="1">
                <a:latin typeface="Symbol" pitchFamily="18" charset="2"/>
              </a:rPr>
              <a:t>D</a:t>
            </a:r>
            <a:r>
              <a:rPr lang="en-US" sz="2000" i="1" dirty="0" err="1"/>
              <a:t>n</a:t>
            </a:r>
            <a:r>
              <a:rPr lang="en-US" sz="2000" dirty="0"/>
              <a:t> = 1 – 2 = -1</a:t>
            </a:r>
            <a:endParaRPr lang="en-US" sz="2000" i="1" dirty="0"/>
          </a:p>
        </p:txBody>
      </p:sp>
      <p:sp>
        <p:nvSpPr>
          <p:cNvPr id="38937" name="Text Box 25"/>
          <p:cNvSpPr txBox="1">
            <a:spLocks noChangeArrowheads="1"/>
          </p:cNvSpPr>
          <p:nvPr/>
        </p:nvSpPr>
        <p:spPr bwMode="auto">
          <a:xfrm>
            <a:off x="778041" y="4836695"/>
            <a:ext cx="2663743" cy="400110"/>
          </a:xfrm>
          <a:prstGeom prst="rect">
            <a:avLst/>
          </a:prstGeom>
          <a:noFill/>
          <a:ln w="9525">
            <a:noFill/>
            <a:miter lim="800000"/>
            <a:headEnd/>
            <a:tailEnd/>
          </a:ln>
          <a:effectLst/>
        </p:spPr>
        <p:txBody>
          <a:bodyPr wrap="none">
            <a:spAutoFit/>
          </a:bodyPr>
          <a:lstStyle/>
          <a:p>
            <a:pPr eaLnBrk="1" hangingPunct="1"/>
            <a:r>
              <a:rPr lang="en-US" sz="2000" i="1" dirty="0"/>
              <a:t>R</a:t>
            </a:r>
            <a:r>
              <a:rPr lang="en-US" sz="2000" dirty="0"/>
              <a:t> = </a:t>
            </a:r>
            <a:r>
              <a:rPr lang="en-US" sz="2000" dirty="0" smtClean="0"/>
              <a:t>0.0821  L </a:t>
            </a:r>
            <a:r>
              <a:rPr lang="en-US" sz="2000" dirty="0" err="1" smtClean="0"/>
              <a:t>atm</a:t>
            </a:r>
            <a:r>
              <a:rPr lang="en-US" sz="2000" dirty="0" smtClean="0"/>
              <a:t>/K mol</a:t>
            </a:r>
            <a:endParaRPr lang="en-US" sz="2000" i="1" dirty="0"/>
          </a:p>
        </p:txBody>
      </p:sp>
      <p:sp>
        <p:nvSpPr>
          <p:cNvPr id="38938" name="Text Box 26"/>
          <p:cNvSpPr txBox="1">
            <a:spLocks noChangeArrowheads="1"/>
          </p:cNvSpPr>
          <p:nvPr/>
        </p:nvSpPr>
        <p:spPr bwMode="auto">
          <a:xfrm>
            <a:off x="3870156" y="4836695"/>
            <a:ext cx="2270173" cy="400110"/>
          </a:xfrm>
          <a:prstGeom prst="rect">
            <a:avLst/>
          </a:prstGeom>
          <a:noFill/>
          <a:ln w="9525">
            <a:noFill/>
            <a:miter lim="800000"/>
            <a:headEnd/>
            <a:tailEnd/>
          </a:ln>
          <a:effectLst/>
        </p:spPr>
        <p:txBody>
          <a:bodyPr wrap="none">
            <a:spAutoFit/>
          </a:bodyPr>
          <a:lstStyle/>
          <a:p>
            <a:pPr eaLnBrk="1" hangingPunct="1"/>
            <a:r>
              <a:rPr lang="en-US" sz="2000" i="1" dirty="0"/>
              <a:t>T</a:t>
            </a:r>
            <a:r>
              <a:rPr lang="en-US" sz="2000" dirty="0"/>
              <a:t> = 273 + 74 = 347 K</a:t>
            </a:r>
            <a:endParaRPr lang="en-US" sz="2000" i="1" dirty="0"/>
          </a:p>
        </p:txBody>
      </p:sp>
      <p:sp>
        <p:nvSpPr>
          <p:cNvPr id="38939" name="Text Box 27"/>
          <p:cNvSpPr txBox="1">
            <a:spLocks noChangeArrowheads="1"/>
          </p:cNvSpPr>
          <p:nvPr/>
        </p:nvSpPr>
        <p:spPr bwMode="auto">
          <a:xfrm>
            <a:off x="2839462" y="5526504"/>
            <a:ext cx="3455882"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p</a:t>
            </a:r>
            <a:r>
              <a:rPr lang="en-US" sz="2000" i="1" dirty="0"/>
              <a:t> </a:t>
            </a:r>
            <a:r>
              <a:rPr lang="en-US" sz="2000" dirty="0"/>
              <a:t>= 220 x (0.0821 x 347)</a:t>
            </a:r>
            <a:r>
              <a:rPr lang="en-US" sz="2000" baseline="30000" dirty="0"/>
              <a:t>-1</a:t>
            </a:r>
            <a:r>
              <a:rPr lang="en-US" sz="2000" dirty="0"/>
              <a:t> = 7.7</a:t>
            </a:r>
            <a:endParaRPr lang="en-US" sz="2000" i="1" dirty="0"/>
          </a:p>
        </p:txBody>
      </p:sp>
      <p:graphicFrame>
        <p:nvGraphicFramePr>
          <p:cNvPr id="26" name="Object 2"/>
          <p:cNvGraphicFramePr>
            <a:graphicFrameLocks noChangeAspect="1"/>
          </p:cNvGraphicFramePr>
          <p:nvPr/>
        </p:nvGraphicFramePr>
        <p:xfrm>
          <a:off x="4233502" y="2341354"/>
          <a:ext cx="620034" cy="182450"/>
        </p:xfrm>
        <a:graphic>
          <a:graphicData uri="http://schemas.openxmlformats.org/presentationml/2006/ole">
            <p:oleObj spid="_x0000_s271365" name="CS ChemDraw Drawing" r:id="rId3" imgW="1014619" imgH="243270" progId="ChemDraw.Document.6.0">
              <p:embed/>
            </p:oleObj>
          </a:graphicData>
        </a:graphic>
      </p:graphicFrame>
      <p:sp>
        <p:nvSpPr>
          <p:cNvPr id="23" name="Slide Number Placeholder 2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9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9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9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p:bldP spid="38923" grpId="0"/>
      <p:bldP spid="38934" grpId="0"/>
      <p:bldP spid="38935" grpId="0"/>
      <p:bldP spid="38936" grpId="0"/>
      <p:bldP spid="38937" grpId="0"/>
      <p:bldP spid="38938" grpId="0"/>
      <p:bldP spid="389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80447" y="1000503"/>
            <a:ext cx="4352803" cy="1200329"/>
          </a:xfrm>
          <a:prstGeom prst="rect">
            <a:avLst/>
          </a:prstGeom>
          <a:noFill/>
          <a:ln w="9525">
            <a:noFill/>
            <a:miter lim="800000"/>
            <a:headEnd/>
            <a:tailEnd/>
          </a:ln>
        </p:spPr>
        <p:txBody>
          <a:bodyPr wrap="square">
            <a:spAutoFit/>
          </a:bodyPr>
          <a:lstStyle/>
          <a:p>
            <a:pPr>
              <a:spcBef>
                <a:spcPct val="50000"/>
              </a:spcBef>
            </a:pPr>
            <a:r>
              <a:rPr lang="en-US" sz="2400" b="1" i="1" dirty="0">
                <a:solidFill>
                  <a:srgbClr val="FF0000"/>
                </a:solidFill>
              </a:rPr>
              <a:t>Homogenous </a:t>
            </a:r>
            <a:r>
              <a:rPr lang="en-US" sz="2400" b="1" i="1" dirty="0" smtClean="0">
                <a:solidFill>
                  <a:srgbClr val="FF0000"/>
                </a:solidFill>
              </a:rPr>
              <a:t>equilibrium-          </a:t>
            </a:r>
            <a:r>
              <a:rPr lang="en-US" sz="2400" dirty="0" smtClean="0"/>
              <a:t>all </a:t>
            </a:r>
            <a:r>
              <a:rPr lang="en-US" sz="2400" dirty="0"/>
              <a:t>reacting species </a:t>
            </a:r>
            <a:r>
              <a:rPr lang="en-US" sz="2400" b="1" dirty="0">
                <a:solidFill>
                  <a:srgbClr val="0000FF"/>
                </a:solidFill>
              </a:rPr>
              <a:t>are in the same phase</a:t>
            </a:r>
            <a:r>
              <a:rPr lang="en-US" sz="2400" b="1" dirty="0"/>
              <a:t>.</a:t>
            </a:r>
            <a:endParaRPr lang="en-US" sz="2400" b="1" i="1" dirty="0"/>
          </a:p>
        </p:txBody>
      </p:sp>
      <p:sp>
        <p:nvSpPr>
          <p:cNvPr id="5"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Equilibria</a:t>
            </a:r>
            <a:r>
              <a:rPr kumimoji="0" lang="en-US" sz="4000" b="0" i="0" u="sng" strike="noStrike" kern="1200" cap="none" spc="0" normalizeH="0" baseline="0" noProof="0" dirty="0" smtClean="0">
                <a:ln>
                  <a:noFill/>
                </a:ln>
                <a:solidFill>
                  <a:schemeClr val="tx1"/>
                </a:solidFill>
                <a:effectLst/>
                <a:uLnTx/>
                <a:uFillTx/>
                <a:latin typeface="+mj-lt"/>
                <a:ea typeface="+mj-ea"/>
                <a:cs typeface="+mj-cs"/>
              </a:rPr>
              <a:t>:</a:t>
            </a:r>
            <a:r>
              <a:rPr kumimoji="0" lang="en-US" sz="4000" b="0" i="0" u="sng" strike="noStrike" kern="1200" cap="none" spc="0" normalizeH="0" noProof="0" dirty="0" smtClean="0">
                <a:ln>
                  <a:noFill/>
                </a:ln>
                <a:solidFill>
                  <a:schemeClr val="tx1"/>
                </a:solidFill>
                <a:effectLst/>
                <a:uLnTx/>
                <a:uFillTx/>
                <a:latin typeface="+mj-lt"/>
                <a:ea typeface="+mj-ea"/>
                <a:cs typeface="+mj-cs"/>
              </a:rPr>
              <a:t> Phases Matter</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5002976" y="991440"/>
            <a:ext cx="3927270" cy="1200329"/>
          </a:xfrm>
          <a:prstGeom prst="rect">
            <a:avLst/>
          </a:prstGeom>
          <a:noFill/>
          <a:ln w="9525">
            <a:noFill/>
            <a:miter lim="800000"/>
            <a:headEnd/>
            <a:tailEnd/>
          </a:ln>
        </p:spPr>
        <p:txBody>
          <a:bodyPr wrap="square">
            <a:spAutoFit/>
          </a:bodyPr>
          <a:lstStyle/>
          <a:p>
            <a:pPr>
              <a:spcBef>
                <a:spcPct val="50000"/>
              </a:spcBef>
            </a:pPr>
            <a:r>
              <a:rPr lang="en-US" sz="2400" b="1" i="1" dirty="0" smtClean="0">
                <a:solidFill>
                  <a:srgbClr val="FF0000"/>
                </a:solidFill>
              </a:rPr>
              <a:t>Heterogeneous equilibrium- </a:t>
            </a:r>
            <a:r>
              <a:rPr lang="en-US" sz="2400" dirty="0" smtClean="0"/>
              <a:t>reacting </a:t>
            </a:r>
            <a:r>
              <a:rPr lang="en-US" sz="2400" dirty="0"/>
              <a:t>species </a:t>
            </a:r>
            <a:r>
              <a:rPr lang="en-US" sz="2400" b="1" dirty="0">
                <a:solidFill>
                  <a:srgbClr val="0000FF"/>
                </a:solidFill>
              </a:rPr>
              <a:t>are in </a:t>
            </a:r>
            <a:r>
              <a:rPr lang="en-US" sz="2400" b="1" dirty="0" smtClean="0">
                <a:solidFill>
                  <a:srgbClr val="0000FF"/>
                </a:solidFill>
              </a:rPr>
              <a:t>different phases</a:t>
            </a:r>
            <a:r>
              <a:rPr lang="en-US" sz="2400" b="1" dirty="0" smtClean="0"/>
              <a:t>.</a:t>
            </a:r>
            <a:endParaRPr lang="en-US" sz="2400" b="1" i="1" dirty="0"/>
          </a:p>
        </p:txBody>
      </p:sp>
      <p:sp>
        <p:nvSpPr>
          <p:cNvPr id="7" name="TextBox 6"/>
          <p:cNvSpPr txBox="1"/>
          <p:nvPr/>
        </p:nvSpPr>
        <p:spPr>
          <a:xfrm>
            <a:off x="1033145" y="2101948"/>
            <a:ext cx="2766950" cy="1384995"/>
          </a:xfrm>
          <a:prstGeom prst="rect">
            <a:avLst/>
          </a:prstGeom>
          <a:noFill/>
        </p:spPr>
        <p:txBody>
          <a:bodyPr wrap="square" rtlCol="0">
            <a:spAutoFit/>
          </a:bodyPr>
          <a:lstStyle/>
          <a:p>
            <a:pPr algn="ctr"/>
            <a:r>
              <a:rPr lang="en-US" sz="2800" dirty="0" smtClean="0"/>
              <a:t>gas – gas</a:t>
            </a:r>
          </a:p>
          <a:p>
            <a:pPr algn="ctr"/>
            <a:r>
              <a:rPr lang="en-US" sz="2800" dirty="0" smtClean="0"/>
              <a:t>liquid-liquid</a:t>
            </a:r>
          </a:p>
          <a:p>
            <a:pPr algn="ctr"/>
            <a:r>
              <a:rPr lang="en-US" sz="2800" dirty="0" smtClean="0"/>
              <a:t>liquid-aqueous</a:t>
            </a:r>
          </a:p>
        </p:txBody>
      </p:sp>
      <p:sp>
        <p:nvSpPr>
          <p:cNvPr id="8" name="TextBox 7"/>
          <p:cNvSpPr txBox="1"/>
          <p:nvPr/>
        </p:nvSpPr>
        <p:spPr>
          <a:xfrm>
            <a:off x="5175668" y="2115181"/>
            <a:ext cx="2766950" cy="1384995"/>
          </a:xfrm>
          <a:prstGeom prst="rect">
            <a:avLst/>
          </a:prstGeom>
          <a:noFill/>
        </p:spPr>
        <p:txBody>
          <a:bodyPr wrap="square" rtlCol="0">
            <a:spAutoFit/>
          </a:bodyPr>
          <a:lstStyle/>
          <a:p>
            <a:pPr algn="ctr"/>
            <a:r>
              <a:rPr lang="en-US" sz="2800" dirty="0" smtClean="0"/>
              <a:t>gas – liquid</a:t>
            </a:r>
          </a:p>
          <a:p>
            <a:pPr algn="ctr"/>
            <a:r>
              <a:rPr lang="en-US" sz="2800" dirty="0" smtClean="0"/>
              <a:t>liquid-solid</a:t>
            </a:r>
          </a:p>
          <a:p>
            <a:pPr algn="ctr"/>
            <a:r>
              <a:rPr lang="en-US" sz="2800" dirty="0" smtClean="0"/>
              <a:t>solid-gas</a:t>
            </a:r>
            <a:endParaRPr lang="en-US" sz="2800" dirty="0"/>
          </a:p>
        </p:txBody>
      </p:sp>
      <p:pic>
        <p:nvPicPr>
          <p:cNvPr id="9" name="Picture 17" descr="CHA56027"/>
          <p:cNvPicPr>
            <a:picLocks noChangeAspect="1" noChangeArrowheads="1"/>
          </p:cNvPicPr>
          <p:nvPr/>
        </p:nvPicPr>
        <p:blipFill>
          <a:blip r:embed="rId3" cstate="print"/>
          <a:srcRect/>
          <a:stretch>
            <a:fillRect/>
          </a:stretch>
        </p:blipFill>
        <p:spPr bwMode="auto">
          <a:xfrm>
            <a:off x="1200906" y="5058798"/>
            <a:ext cx="2516062" cy="1510999"/>
          </a:xfrm>
          <a:prstGeom prst="rect">
            <a:avLst/>
          </a:prstGeom>
          <a:noFill/>
          <a:ln w="9525">
            <a:noFill/>
            <a:miter lim="800000"/>
            <a:headEnd/>
            <a:tailEnd/>
          </a:ln>
        </p:spPr>
      </p:pic>
      <p:grpSp>
        <p:nvGrpSpPr>
          <p:cNvPr id="10" name="Group 9"/>
          <p:cNvGrpSpPr/>
          <p:nvPr/>
        </p:nvGrpSpPr>
        <p:grpSpPr>
          <a:xfrm>
            <a:off x="738701" y="4125927"/>
            <a:ext cx="3350390" cy="512771"/>
            <a:chOff x="3099335" y="968223"/>
            <a:chExt cx="2656572" cy="406583"/>
          </a:xfrm>
        </p:grpSpPr>
        <p:sp>
          <p:nvSpPr>
            <p:cNvPr id="11" name="Oval 10"/>
            <p:cNvSpPr/>
            <p:nvPr/>
          </p:nvSpPr>
          <p:spPr>
            <a:xfrm>
              <a:off x="3099335" y="989796"/>
              <a:ext cx="912797" cy="3850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p:cNvSpPr/>
            <p:nvPr/>
          </p:nvSpPr>
          <p:spPr>
            <a:xfrm>
              <a:off x="4793381" y="972150"/>
              <a:ext cx="962526" cy="385010"/>
            </a:xfrm>
            <a:prstGeom prst="ellipse">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Box 12"/>
            <p:cNvSpPr txBox="1">
              <a:spLocks noChangeArrowheads="1"/>
            </p:cNvSpPr>
            <p:nvPr/>
          </p:nvSpPr>
          <p:spPr bwMode="auto">
            <a:xfrm>
              <a:off x="3112070" y="968223"/>
              <a:ext cx="868378" cy="366060"/>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14" name="Text Box 22"/>
            <p:cNvSpPr txBox="1">
              <a:spLocks noChangeArrowheads="1"/>
            </p:cNvSpPr>
            <p:nvPr/>
          </p:nvSpPr>
          <p:spPr bwMode="auto">
            <a:xfrm>
              <a:off x="4793248" y="974189"/>
              <a:ext cx="909051" cy="366060"/>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15" name="Object 2"/>
            <p:cNvGraphicFramePr>
              <a:graphicFrameLocks noChangeAspect="1"/>
            </p:cNvGraphicFramePr>
            <p:nvPr/>
          </p:nvGraphicFramePr>
          <p:xfrm>
            <a:off x="4104365" y="1095687"/>
            <a:ext cx="602385" cy="182450"/>
          </p:xfrm>
          <a:graphic>
            <a:graphicData uri="http://schemas.openxmlformats.org/presentationml/2006/ole">
              <p:oleObj spid="_x0000_s205831" name="CS ChemDraw Drawing" r:id="rId4" imgW="1014619" imgH="243270" progId="ChemDraw.Document.6.0">
                <p:embed/>
              </p:oleObj>
            </a:graphicData>
          </a:graphic>
        </p:graphicFrame>
      </p:grpSp>
      <p:pic>
        <p:nvPicPr>
          <p:cNvPr id="16" name="Picture 24"/>
          <p:cNvPicPr>
            <a:picLocks noChangeAspect="1" noChangeArrowheads="1"/>
          </p:cNvPicPr>
          <p:nvPr/>
        </p:nvPicPr>
        <p:blipFill>
          <a:blip r:embed="rId5" cstate="print"/>
          <a:srcRect/>
          <a:stretch>
            <a:fillRect/>
          </a:stretch>
        </p:blipFill>
        <p:spPr bwMode="auto">
          <a:xfrm>
            <a:off x="5428015" y="4738563"/>
            <a:ext cx="2421575" cy="1992754"/>
          </a:xfrm>
          <a:prstGeom prst="rect">
            <a:avLst/>
          </a:prstGeom>
          <a:noFill/>
          <a:ln w="9525">
            <a:noFill/>
            <a:miter lim="800000"/>
            <a:headEnd/>
            <a:tailEnd/>
          </a:ln>
        </p:spPr>
      </p:pic>
      <p:grpSp>
        <p:nvGrpSpPr>
          <p:cNvPr id="23" name="Group 22"/>
          <p:cNvGrpSpPr/>
          <p:nvPr/>
        </p:nvGrpSpPr>
        <p:grpSpPr>
          <a:xfrm>
            <a:off x="4724249" y="4118759"/>
            <a:ext cx="4023281" cy="461665"/>
            <a:chOff x="4664874" y="4083134"/>
            <a:chExt cx="4023281" cy="461665"/>
          </a:xfrm>
        </p:grpSpPr>
        <p:sp>
          <p:nvSpPr>
            <p:cNvPr id="18" name="Text Box 9"/>
            <p:cNvSpPr txBox="1">
              <a:spLocks noChangeArrowheads="1"/>
            </p:cNvSpPr>
            <p:nvPr/>
          </p:nvSpPr>
          <p:spPr bwMode="auto">
            <a:xfrm>
              <a:off x="4664874" y="4083134"/>
              <a:ext cx="4023281" cy="461665"/>
            </a:xfrm>
            <a:prstGeom prst="rect">
              <a:avLst/>
            </a:prstGeom>
            <a:noFill/>
            <a:ln w="9525">
              <a:noFill/>
              <a:miter lim="800000"/>
              <a:headEnd/>
              <a:tailEnd/>
            </a:ln>
          </p:spPr>
          <p:txBody>
            <a:bodyPr wrap="none">
              <a:spAutoFit/>
            </a:bodyPr>
            <a:lstStyle/>
            <a:p>
              <a:r>
                <a:rPr lang="en-US" sz="2400" dirty="0"/>
                <a:t>CaCO</a:t>
              </a:r>
              <a:r>
                <a:rPr lang="en-US" sz="2400" baseline="-25000" dirty="0"/>
                <a:t>3</a:t>
              </a:r>
              <a:r>
                <a:rPr lang="en-US" sz="2400" dirty="0"/>
                <a:t> </a:t>
              </a:r>
              <a:r>
                <a:rPr lang="en-US" sz="2800" baseline="-25000" dirty="0"/>
                <a:t>(</a:t>
              </a:r>
              <a:r>
                <a:rPr lang="en-US" sz="2800" i="1" baseline="-25000" dirty="0"/>
                <a:t>s</a:t>
              </a:r>
              <a:r>
                <a:rPr lang="en-US" sz="2800" baseline="-25000" dirty="0"/>
                <a:t>)</a:t>
              </a:r>
              <a:r>
                <a:rPr lang="en-US" sz="2400" dirty="0"/>
                <a:t>          </a:t>
              </a:r>
              <a:r>
                <a:rPr lang="en-US" sz="2400" dirty="0" smtClean="0"/>
                <a:t>       </a:t>
              </a:r>
              <a:r>
                <a:rPr lang="en-US" sz="2400" dirty="0" err="1" smtClean="0"/>
                <a:t>CaO</a:t>
              </a:r>
              <a:r>
                <a:rPr lang="en-US" sz="2400" dirty="0" smtClean="0"/>
                <a:t> </a:t>
              </a:r>
              <a:r>
                <a:rPr lang="en-US" sz="2800" baseline="-25000" dirty="0"/>
                <a:t>(</a:t>
              </a:r>
              <a:r>
                <a:rPr lang="en-US" sz="2800" i="1" baseline="-25000" dirty="0"/>
                <a:t>s</a:t>
              </a:r>
              <a:r>
                <a:rPr lang="en-US" sz="2800" baseline="-25000" dirty="0"/>
                <a:t>)</a:t>
              </a:r>
              <a:r>
                <a:rPr lang="en-US" sz="2400" dirty="0"/>
                <a:t> + </a:t>
              </a:r>
              <a:r>
                <a:rPr lang="en-US" sz="2400" dirty="0" smtClean="0"/>
                <a:t>CO</a:t>
              </a:r>
              <a:r>
                <a:rPr lang="en-US" sz="2400" baseline="-25000" dirty="0" smtClean="0"/>
                <a:t>2</a:t>
              </a:r>
              <a:endParaRPr lang="en-US" sz="2800" dirty="0"/>
            </a:p>
          </p:txBody>
        </p:sp>
        <p:graphicFrame>
          <p:nvGraphicFramePr>
            <p:cNvPr id="22" name="Object 2"/>
            <p:cNvGraphicFramePr>
              <a:graphicFrameLocks noChangeAspect="1"/>
            </p:cNvGraphicFramePr>
            <p:nvPr/>
          </p:nvGraphicFramePr>
          <p:xfrm>
            <a:off x="6018100" y="4225312"/>
            <a:ext cx="759710" cy="230101"/>
          </p:xfrm>
          <a:graphic>
            <a:graphicData uri="http://schemas.openxmlformats.org/presentationml/2006/ole">
              <p:oleObj spid="_x0000_s205832" name="CS ChemDraw Drawing" r:id="rId6" imgW="1014619" imgH="243270" progId="ChemDraw.Document.6.0">
                <p:embed/>
              </p:oleObj>
            </a:graphicData>
          </a:graphic>
        </p:graphicFrame>
      </p:grpSp>
      <p:sp>
        <p:nvSpPr>
          <p:cNvPr id="19" name="Slide Number Placeholder 18"/>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14793" y="2143593"/>
            <a:ext cx="3972394" cy="1753850"/>
          </a:xfrm>
          <a:prstGeom prst="roundRect">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Homogenous</a:t>
            </a:r>
            <a:r>
              <a:rPr kumimoji="0" lang="en-US" sz="4000" b="0" i="0" u="sng" strike="noStrike" kern="1200" cap="none" spc="0" normalizeH="0" noProof="0" dirty="0" smtClean="0">
                <a:ln>
                  <a:noFill/>
                </a:ln>
                <a:solidFill>
                  <a:schemeClr val="tx1"/>
                </a:solidFill>
                <a:effectLst/>
                <a:uLnTx/>
                <a:uFillTx/>
                <a:latin typeface="+mj-lt"/>
                <a:ea typeface="+mj-ea"/>
                <a:cs typeface="+mj-cs"/>
              </a:rPr>
              <a:t> </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4" name="Text Box 2"/>
          <p:cNvSpPr txBox="1">
            <a:spLocks noChangeArrowheads="1"/>
          </p:cNvSpPr>
          <p:nvPr/>
        </p:nvSpPr>
        <p:spPr bwMode="auto">
          <a:xfrm>
            <a:off x="1819045" y="924108"/>
            <a:ext cx="5824100" cy="461665"/>
          </a:xfrm>
          <a:prstGeom prst="rect">
            <a:avLst/>
          </a:prstGeom>
          <a:noFill/>
          <a:ln w="9525">
            <a:noFill/>
            <a:miter lim="800000"/>
            <a:headEnd/>
            <a:tailEnd/>
          </a:ln>
        </p:spPr>
        <p:txBody>
          <a:bodyPr wrap="square">
            <a:spAutoFit/>
          </a:bodyPr>
          <a:lstStyle/>
          <a:p>
            <a:pPr>
              <a:spcBef>
                <a:spcPct val="50000"/>
              </a:spcBef>
            </a:pPr>
            <a:r>
              <a:rPr lang="en-US" sz="2400" b="1" i="1" dirty="0" smtClean="0"/>
              <a:t>-</a:t>
            </a:r>
            <a:r>
              <a:rPr lang="en-US" sz="2400" dirty="0" smtClean="0"/>
              <a:t>all </a:t>
            </a:r>
            <a:r>
              <a:rPr lang="en-US" sz="2400" dirty="0"/>
              <a:t>reacting species </a:t>
            </a:r>
            <a:r>
              <a:rPr lang="en-US" sz="2400" b="1" dirty="0">
                <a:solidFill>
                  <a:srgbClr val="0000FF"/>
                </a:solidFill>
              </a:rPr>
              <a:t>are in the same phase</a:t>
            </a:r>
            <a:r>
              <a:rPr lang="en-US" sz="2400" b="1" dirty="0"/>
              <a:t>.</a:t>
            </a:r>
            <a:endParaRPr lang="en-US" sz="2400" b="1" i="1" dirty="0"/>
          </a:p>
        </p:txBody>
      </p:sp>
      <p:sp>
        <p:nvSpPr>
          <p:cNvPr id="6" name="Rectangle 5"/>
          <p:cNvSpPr/>
          <p:nvPr/>
        </p:nvSpPr>
        <p:spPr>
          <a:xfrm>
            <a:off x="3407601" y="1596007"/>
            <a:ext cx="2337307" cy="461665"/>
          </a:xfrm>
          <a:prstGeom prst="rect">
            <a:avLst/>
          </a:prstGeom>
        </p:spPr>
        <p:txBody>
          <a:bodyPr wrap="none">
            <a:spAutoFit/>
          </a:bodyPr>
          <a:lstStyle/>
          <a:p>
            <a:r>
              <a:rPr lang="en-US" sz="2400" dirty="0" smtClean="0">
                <a:solidFill>
                  <a:prstClr val="black"/>
                </a:solidFill>
              </a:rPr>
              <a:t>gas-gas </a:t>
            </a:r>
            <a:r>
              <a:rPr lang="en-US" sz="2400" dirty="0" err="1" smtClean="0">
                <a:solidFill>
                  <a:prstClr val="black"/>
                </a:solidFill>
              </a:rPr>
              <a:t>equilibria</a:t>
            </a:r>
            <a:endParaRPr lang="en-US" dirty="0"/>
          </a:p>
        </p:txBody>
      </p:sp>
      <p:pic>
        <p:nvPicPr>
          <p:cNvPr id="273410" name="Picture 2"/>
          <p:cNvPicPr>
            <a:picLocks noChangeAspect="1" noChangeArrowheads="1"/>
          </p:cNvPicPr>
          <p:nvPr/>
        </p:nvPicPr>
        <p:blipFill>
          <a:blip r:embed="rId2" cstate="print"/>
          <a:srcRect/>
          <a:stretch>
            <a:fillRect/>
          </a:stretch>
        </p:blipFill>
        <p:spPr bwMode="auto">
          <a:xfrm>
            <a:off x="757488" y="2211303"/>
            <a:ext cx="3105150" cy="438150"/>
          </a:xfrm>
          <a:prstGeom prst="rect">
            <a:avLst/>
          </a:prstGeom>
          <a:noFill/>
          <a:ln w="9525">
            <a:noFill/>
            <a:miter lim="800000"/>
            <a:headEnd/>
            <a:tailEnd/>
          </a:ln>
        </p:spPr>
      </p:pic>
      <p:pic>
        <p:nvPicPr>
          <p:cNvPr id="273411" name="Picture 3"/>
          <p:cNvPicPr>
            <a:picLocks noChangeAspect="1" noChangeArrowheads="1"/>
          </p:cNvPicPr>
          <p:nvPr/>
        </p:nvPicPr>
        <p:blipFill>
          <a:blip r:embed="rId3" cstate="print"/>
          <a:srcRect/>
          <a:stretch>
            <a:fillRect/>
          </a:stretch>
        </p:blipFill>
        <p:spPr bwMode="auto">
          <a:xfrm>
            <a:off x="499858" y="3050968"/>
            <a:ext cx="1506455" cy="784942"/>
          </a:xfrm>
          <a:prstGeom prst="rect">
            <a:avLst/>
          </a:prstGeom>
          <a:noFill/>
          <a:ln w="9525">
            <a:noFill/>
            <a:miter lim="800000"/>
            <a:headEnd/>
            <a:tailEnd/>
          </a:ln>
        </p:spPr>
      </p:pic>
      <p:pic>
        <p:nvPicPr>
          <p:cNvPr id="273412" name="Picture 4"/>
          <p:cNvPicPr>
            <a:picLocks noChangeAspect="1" noChangeArrowheads="1"/>
          </p:cNvPicPr>
          <p:nvPr/>
        </p:nvPicPr>
        <p:blipFill>
          <a:blip r:embed="rId4" cstate="print"/>
          <a:srcRect/>
          <a:stretch>
            <a:fillRect/>
          </a:stretch>
        </p:blipFill>
        <p:spPr bwMode="auto">
          <a:xfrm>
            <a:off x="2572299" y="3050968"/>
            <a:ext cx="1515886" cy="735430"/>
          </a:xfrm>
          <a:prstGeom prst="rect">
            <a:avLst/>
          </a:prstGeom>
          <a:noFill/>
          <a:ln w="9525">
            <a:noFill/>
            <a:miter lim="800000"/>
            <a:headEnd/>
            <a:tailEnd/>
          </a:ln>
        </p:spPr>
      </p:pic>
      <p:grpSp>
        <p:nvGrpSpPr>
          <p:cNvPr id="45" name="Group 44"/>
          <p:cNvGrpSpPr/>
          <p:nvPr/>
        </p:nvGrpSpPr>
        <p:grpSpPr>
          <a:xfrm>
            <a:off x="4692988" y="2146093"/>
            <a:ext cx="4301110" cy="1753850"/>
            <a:chOff x="4692988" y="2146093"/>
            <a:chExt cx="4301110" cy="1753850"/>
          </a:xfrm>
        </p:grpSpPr>
        <p:sp>
          <p:nvSpPr>
            <p:cNvPr id="18" name="Rounded Rectangle 17"/>
            <p:cNvSpPr/>
            <p:nvPr/>
          </p:nvSpPr>
          <p:spPr>
            <a:xfrm>
              <a:off x="4692988" y="2146093"/>
              <a:ext cx="4301110" cy="1753850"/>
            </a:xfrm>
            <a:prstGeom prst="roundRect">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99335" y="2179634"/>
              <a:ext cx="3518912" cy="523220"/>
            </a:xfrm>
            <a:prstGeom prst="rect">
              <a:avLst/>
            </a:prstGeom>
          </p:spPr>
          <p:txBody>
            <a:bodyPr wrap="none">
              <a:spAutoFit/>
            </a:bodyPr>
            <a:lstStyle/>
            <a:p>
              <a:r>
                <a:rPr lang="en-US" sz="2400" dirty="0" smtClean="0">
                  <a:latin typeface="Times New Roman" pitchFamily="18" charset="0"/>
                  <a:cs typeface="Times New Roman" pitchFamily="18" charset="0"/>
                </a:rPr>
                <a:t>N</a:t>
              </a:r>
              <a:r>
                <a:rPr lang="en-US" sz="2400" baseline="-12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  3H</a:t>
              </a:r>
              <a:r>
                <a:rPr lang="en-US" sz="2400" baseline="-12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(g</a:t>
              </a:r>
              <a:r>
                <a:rPr lang="en-US"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800" dirty="0" smtClean="0">
                  <a:latin typeface="Lucida Sans Unicode" pitchFamily="34" charset="0"/>
                  <a:cs typeface="Lucida Sans Unicode" pitchFamily="34" charset="0"/>
                  <a:sym typeface="Wingdings" pitchFamily="2" charset="2"/>
                </a:rPr>
                <a:t>⇄</a:t>
              </a:r>
              <a:r>
                <a:rPr lang="en-US" sz="2400" dirty="0" smtClean="0">
                  <a:latin typeface="Times New Roman" pitchFamily="18" charset="0"/>
                  <a:cs typeface="Times New Roman" pitchFamily="18" charset="0"/>
                  <a:sym typeface="Wingdings" pitchFamily="2" charset="2"/>
                </a:rPr>
                <a:t>  2NH</a:t>
              </a:r>
              <a:r>
                <a:rPr lang="en-US" sz="2400" baseline="-12000" dirty="0" smtClean="0">
                  <a:latin typeface="Times New Roman" pitchFamily="18" charset="0"/>
                  <a:cs typeface="Times New Roman" pitchFamily="18" charset="0"/>
                  <a:sym typeface="Wingdings" pitchFamily="2" charset="2"/>
                </a:rPr>
                <a:t>3</a:t>
              </a:r>
              <a:r>
                <a:rPr lang="en-US" dirty="0" smtClean="0">
                  <a:latin typeface="Times New Roman" pitchFamily="18" charset="0"/>
                  <a:cs typeface="Times New Roman" pitchFamily="18" charset="0"/>
                </a:rPr>
                <a:t>(g</a:t>
              </a:r>
              <a:r>
                <a:rPr lang="en-US" dirty="0" smtClean="0">
                  <a:latin typeface="Times New Roman" pitchFamily="18" charset="0"/>
                  <a:cs typeface="Times New Roman" pitchFamily="18" charset="0"/>
                  <a:sym typeface="Wingdings" pitchFamily="2" charset="2"/>
                </a:rPr>
                <a:t>)</a:t>
              </a:r>
              <a:endParaRPr lang="en-US" sz="2400" dirty="0"/>
            </a:p>
          </p:txBody>
        </p:sp>
        <p:grpSp>
          <p:nvGrpSpPr>
            <p:cNvPr id="16" name="Group 15"/>
            <p:cNvGrpSpPr/>
            <p:nvPr/>
          </p:nvGrpSpPr>
          <p:grpSpPr>
            <a:xfrm>
              <a:off x="4924710" y="2931045"/>
              <a:ext cx="1792003" cy="820738"/>
              <a:chOff x="4924710" y="2931045"/>
              <a:chExt cx="1792003" cy="820738"/>
            </a:xfrm>
          </p:grpSpPr>
          <p:sp>
            <p:nvSpPr>
              <p:cNvPr id="11" name="Text Box 11"/>
              <p:cNvSpPr txBox="1">
                <a:spLocks noChangeArrowheads="1"/>
              </p:cNvSpPr>
              <p:nvPr/>
            </p:nvSpPr>
            <p:spPr bwMode="auto">
              <a:xfrm>
                <a:off x="4924710" y="3174635"/>
                <a:ext cx="626775"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c</a:t>
                </a:r>
                <a:r>
                  <a:rPr lang="en-US" sz="2000" i="1" dirty="0"/>
                  <a:t> </a:t>
                </a:r>
                <a:r>
                  <a:rPr lang="en-US" sz="2000" dirty="0"/>
                  <a:t>= </a:t>
                </a:r>
                <a:endParaRPr lang="en-US" sz="2000" i="1" dirty="0"/>
              </a:p>
            </p:txBody>
          </p:sp>
          <p:grpSp>
            <p:nvGrpSpPr>
              <p:cNvPr id="12" name="Group 12"/>
              <p:cNvGrpSpPr>
                <a:grpSpLocks/>
              </p:cNvGrpSpPr>
              <p:nvPr/>
            </p:nvGrpSpPr>
            <p:grpSpPr bwMode="auto">
              <a:xfrm>
                <a:off x="5497513" y="2931045"/>
                <a:ext cx="1219200" cy="820738"/>
                <a:chOff x="3160" y="3120"/>
                <a:chExt cx="768" cy="517"/>
              </a:xfrm>
            </p:grpSpPr>
            <p:sp>
              <p:nvSpPr>
                <p:cNvPr id="13" name="Text Box 13"/>
                <p:cNvSpPr txBox="1">
                  <a:spLocks noChangeArrowheads="1"/>
                </p:cNvSpPr>
                <p:nvPr/>
              </p:nvSpPr>
              <p:spPr bwMode="auto">
                <a:xfrm>
                  <a:off x="3267" y="3120"/>
                  <a:ext cx="529" cy="252"/>
                </a:xfrm>
                <a:prstGeom prst="rect">
                  <a:avLst/>
                </a:prstGeom>
                <a:noFill/>
                <a:ln w="9525">
                  <a:noFill/>
                  <a:miter lim="800000"/>
                  <a:headEnd/>
                  <a:tailEnd/>
                </a:ln>
                <a:effectLst/>
              </p:spPr>
              <p:txBody>
                <a:bodyPr wrap="none">
                  <a:spAutoFit/>
                </a:bodyPr>
                <a:lstStyle/>
                <a:p>
                  <a:pPr eaLnBrk="1" hangingPunct="1"/>
                  <a:r>
                    <a:rPr lang="en-US" sz="2000" dirty="0" smtClean="0"/>
                    <a:t>[NH</a:t>
                  </a:r>
                  <a:r>
                    <a:rPr lang="en-US" sz="2000" baseline="-25000" dirty="0" smtClean="0"/>
                    <a:t>2</a:t>
                  </a:r>
                  <a:r>
                    <a:rPr lang="en-US" sz="2000" dirty="0" smtClean="0"/>
                    <a:t>]</a:t>
                  </a:r>
                  <a:r>
                    <a:rPr lang="en-US" sz="2000" baseline="30000" dirty="0" smtClean="0"/>
                    <a:t>2</a:t>
                  </a:r>
                  <a:endParaRPr lang="en-US" sz="2000" baseline="30000" dirty="0"/>
                </a:p>
              </p:txBody>
            </p:sp>
            <p:sp>
              <p:nvSpPr>
                <p:cNvPr id="14" name="Text Box 14"/>
                <p:cNvSpPr txBox="1">
                  <a:spLocks noChangeArrowheads="1"/>
                </p:cNvSpPr>
                <p:nvPr/>
              </p:nvSpPr>
              <p:spPr bwMode="auto">
                <a:xfrm>
                  <a:off x="3186" y="3385"/>
                  <a:ext cx="683" cy="252"/>
                </a:xfrm>
                <a:prstGeom prst="rect">
                  <a:avLst/>
                </a:prstGeom>
                <a:noFill/>
                <a:ln w="9525">
                  <a:noFill/>
                  <a:miter lim="800000"/>
                  <a:headEnd/>
                  <a:tailEnd/>
                </a:ln>
                <a:effectLst/>
              </p:spPr>
              <p:txBody>
                <a:bodyPr wrap="none">
                  <a:spAutoFit/>
                </a:bodyPr>
                <a:lstStyle/>
                <a:p>
                  <a:pPr eaLnBrk="1" hangingPunct="1"/>
                  <a:r>
                    <a:rPr lang="en-US" sz="2000" dirty="0" smtClean="0"/>
                    <a:t>[N</a:t>
                  </a:r>
                  <a:r>
                    <a:rPr lang="en-US" sz="2000" baseline="-25000" dirty="0" smtClean="0"/>
                    <a:t>2</a:t>
                  </a:r>
                  <a:r>
                    <a:rPr lang="en-US" sz="2000" dirty="0" smtClean="0"/>
                    <a:t>][H</a:t>
                  </a:r>
                  <a:r>
                    <a:rPr lang="en-US" sz="2000" baseline="-25000" dirty="0" smtClean="0"/>
                    <a:t>2</a:t>
                  </a:r>
                  <a:r>
                    <a:rPr lang="en-US" sz="2000" dirty="0" smtClean="0"/>
                    <a:t>]</a:t>
                  </a:r>
                  <a:r>
                    <a:rPr lang="en-US" sz="2000" baseline="30000" dirty="0" smtClean="0"/>
                    <a:t>3</a:t>
                  </a:r>
                  <a:endParaRPr lang="en-US" sz="2000" baseline="30000" dirty="0"/>
                </a:p>
              </p:txBody>
            </p:sp>
            <p:sp>
              <p:nvSpPr>
                <p:cNvPr id="15" name="Line 15"/>
                <p:cNvSpPr>
                  <a:spLocks noChangeShapeType="1"/>
                </p:cNvSpPr>
                <p:nvPr/>
              </p:nvSpPr>
              <p:spPr bwMode="auto">
                <a:xfrm>
                  <a:off x="3160" y="3397"/>
                  <a:ext cx="768" cy="0"/>
                </a:xfrm>
                <a:prstGeom prst="line">
                  <a:avLst/>
                </a:prstGeom>
                <a:noFill/>
                <a:ln w="28575">
                  <a:solidFill>
                    <a:schemeClr val="tx1"/>
                  </a:solidFill>
                  <a:round/>
                  <a:headEnd/>
                  <a:tailEnd/>
                </a:ln>
                <a:effectLst/>
              </p:spPr>
              <p:txBody>
                <a:bodyPr/>
                <a:lstStyle/>
                <a:p>
                  <a:endParaRPr lang="en-US" sz="2000"/>
                </a:p>
              </p:txBody>
            </p:sp>
          </p:grpSp>
        </p:grpSp>
        <p:grpSp>
          <p:nvGrpSpPr>
            <p:cNvPr id="19" name="Group 18"/>
            <p:cNvGrpSpPr/>
            <p:nvPr/>
          </p:nvGrpSpPr>
          <p:grpSpPr>
            <a:xfrm>
              <a:off x="7060362" y="2886075"/>
              <a:ext cx="1802806" cy="875786"/>
              <a:chOff x="3685385" y="3561487"/>
              <a:chExt cx="1802806" cy="875786"/>
            </a:xfrm>
          </p:grpSpPr>
          <p:sp>
            <p:nvSpPr>
              <p:cNvPr id="20"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smtClean="0"/>
                  <a:t>K</a:t>
                </a:r>
                <a:r>
                  <a:rPr lang="en-US" sz="2400" i="1" baseline="-25000" dirty="0" err="1" smtClean="0"/>
                  <a:t>p</a:t>
                </a:r>
                <a:r>
                  <a:rPr lang="en-US" sz="2400" i="1" baseline="-25000" dirty="0" smtClean="0"/>
                  <a:t>  </a:t>
                </a:r>
                <a:r>
                  <a:rPr lang="en-US" sz="2400" dirty="0" smtClean="0"/>
                  <a:t>= </a:t>
                </a:r>
                <a:endParaRPr lang="en-US" sz="2400" i="1" dirty="0"/>
              </a:p>
            </p:txBody>
          </p:sp>
          <p:sp>
            <p:nvSpPr>
              <p:cNvPr id="21" name="Text Box 7"/>
              <p:cNvSpPr txBox="1">
                <a:spLocks noChangeArrowheads="1"/>
              </p:cNvSpPr>
              <p:nvPr/>
            </p:nvSpPr>
            <p:spPr bwMode="auto">
              <a:xfrm>
                <a:off x="4453860" y="3561487"/>
                <a:ext cx="813043" cy="461665"/>
              </a:xfrm>
              <a:prstGeom prst="rect">
                <a:avLst/>
              </a:prstGeom>
              <a:noFill/>
              <a:ln w="9525">
                <a:noFill/>
                <a:miter lim="800000"/>
                <a:headEnd/>
                <a:tailEnd/>
              </a:ln>
              <a:effectLst/>
            </p:spPr>
            <p:txBody>
              <a:bodyPr wrap="none">
                <a:spAutoFit/>
              </a:bodyPr>
              <a:lstStyle/>
              <a:p>
                <a:pPr eaLnBrk="1" hangingPunct="1"/>
                <a:r>
                  <a:rPr lang="en-US" sz="2400" dirty="0" smtClean="0"/>
                  <a:t>P</a:t>
                </a:r>
                <a:r>
                  <a:rPr lang="en-US" sz="2400" baseline="-25000" dirty="0" smtClean="0"/>
                  <a:t>NH3</a:t>
                </a:r>
                <a:r>
                  <a:rPr lang="en-US" sz="2400" baseline="30000" dirty="0" smtClean="0"/>
                  <a:t>2</a:t>
                </a:r>
                <a:endParaRPr lang="en-US" sz="2400" dirty="0"/>
              </a:p>
            </p:txBody>
          </p:sp>
          <p:sp>
            <p:nvSpPr>
              <p:cNvPr id="22"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24" name="Text Box 7"/>
              <p:cNvSpPr txBox="1">
                <a:spLocks noChangeArrowheads="1"/>
              </p:cNvSpPr>
              <p:nvPr/>
            </p:nvSpPr>
            <p:spPr bwMode="auto">
              <a:xfrm>
                <a:off x="4308215" y="3975608"/>
                <a:ext cx="580608" cy="461665"/>
              </a:xfrm>
              <a:prstGeom prst="rect">
                <a:avLst/>
              </a:prstGeom>
              <a:noFill/>
              <a:ln w="9525">
                <a:noFill/>
                <a:miter lim="800000"/>
                <a:headEnd/>
                <a:tailEnd/>
              </a:ln>
              <a:effectLst/>
            </p:spPr>
            <p:txBody>
              <a:bodyPr wrap="none">
                <a:spAutoFit/>
              </a:bodyPr>
              <a:lstStyle/>
              <a:p>
                <a:r>
                  <a:rPr lang="en-US" sz="2400" dirty="0" smtClean="0"/>
                  <a:t>P</a:t>
                </a:r>
                <a:r>
                  <a:rPr lang="en-US" sz="2400" baseline="-25000" dirty="0" smtClean="0"/>
                  <a:t>N2</a:t>
                </a:r>
                <a:endParaRPr lang="en-US" sz="2400" dirty="0"/>
              </a:p>
            </p:txBody>
          </p:sp>
          <p:sp>
            <p:nvSpPr>
              <p:cNvPr id="25" name="Text Box 7"/>
              <p:cNvSpPr txBox="1">
                <a:spLocks noChangeArrowheads="1"/>
              </p:cNvSpPr>
              <p:nvPr/>
            </p:nvSpPr>
            <p:spPr bwMode="auto">
              <a:xfrm>
                <a:off x="4804991" y="3973633"/>
                <a:ext cx="683200" cy="461665"/>
              </a:xfrm>
              <a:prstGeom prst="rect">
                <a:avLst/>
              </a:prstGeom>
              <a:noFill/>
              <a:ln w="9525">
                <a:noFill/>
                <a:miter lim="800000"/>
                <a:headEnd/>
                <a:tailEnd/>
              </a:ln>
              <a:effectLst/>
            </p:spPr>
            <p:txBody>
              <a:bodyPr wrap="none">
                <a:spAutoFit/>
              </a:bodyPr>
              <a:lstStyle/>
              <a:p>
                <a:r>
                  <a:rPr lang="en-US" sz="2400" dirty="0" smtClean="0"/>
                  <a:t>P</a:t>
                </a:r>
                <a:r>
                  <a:rPr lang="en-US" sz="2400" baseline="-25000" dirty="0" smtClean="0"/>
                  <a:t>H2</a:t>
                </a:r>
                <a:r>
                  <a:rPr lang="en-US" sz="2400" baseline="30000" dirty="0" smtClean="0"/>
                  <a:t>3</a:t>
                </a:r>
                <a:endParaRPr lang="en-US" sz="2400" dirty="0"/>
              </a:p>
            </p:txBody>
          </p:sp>
        </p:grpSp>
      </p:grpSp>
      <p:grpSp>
        <p:nvGrpSpPr>
          <p:cNvPr id="46" name="Group 45"/>
          <p:cNvGrpSpPr/>
          <p:nvPr/>
        </p:nvGrpSpPr>
        <p:grpSpPr>
          <a:xfrm>
            <a:off x="3797815" y="4442086"/>
            <a:ext cx="5186596" cy="1753850"/>
            <a:chOff x="3797815" y="4442086"/>
            <a:chExt cx="5186596" cy="1753850"/>
          </a:xfrm>
        </p:grpSpPr>
        <p:sp>
          <p:nvSpPr>
            <p:cNvPr id="27" name="Rounded Rectangle 26"/>
            <p:cNvSpPr/>
            <p:nvPr/>
          </p:nvSpPr>
          <p:spPr>
            <a:xfrm>
              <a:off x="3797815" y="4442086"/>
              <a:ext cx="5186596" cy="1753850"/>
            </a:xfrm>
            <a:prstGeom prst="roundRect">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61533" y="4475627"/>
              <a:ext cx="4697120" cy="523220"/>
            </a:xfrm>
            <a:prstGeom prst="rect">
              <a:avLst/>
            </a:prstGeom>
          </p:spPr>
          <p:txBody>
            <a:bodyPr wrap="none">
              <a:spAutoFit/>
            </a:bodyPr>
            <a:lstStyle/>
            <a:p>
              <a:r>
                <a:rPr lang="en-US" sz="2400" dirty="0" smtClean="0">
                  <a:latin typeface="Times New Roman" pitchFamily="18" charset="0"/>
                  <a:cs typeface="Times New Roman" pitchFamily="18" charset="0"/>
                </a:rPr>
                <a:t>CH</a:t>
              </a:r>
              <a:r>
                <a:rPr lang="en-US" sz="2400" baseline="-12000"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(g)</a:t>
              </a:r>
              <a:r>
                <a:rPr lang="en-US" sz="2400" dirty="0" smtClean="0">
                  <a:latin typeface="Times New Roman" pitchFamily="18" charset="0"/>
                  <a:cs typeface="Times New Roman" pitchFamily="18" charset="0"/>
                </a:rPr>
                <a:t>  +  3H</a:t>
              </a:r>
              <a:r>
                <a:rPr lang="en-US" sz="2400" baseline="-12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(g</a:t>
              </a:r>
              <a:r>
                <a:rPr lang="en-US"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800" dirty="0" smtClean="0">
                  <a:latin typeface="Lucida Sans Unicode" pitchFamily="34" charset="0"/>
                  <a:cs typeface="Lucida Sans Unicode" pitchFamily="34" charset="0"/>
                  <a:sym typeface="Wingdings" pitchFamily="2" charset="2"/>
                </a:rPr>
                <a:t>⇄</a:t>
              </a:r>
              <a:r>
                <a:rPr lang="en-US" sz="2400" dirty="0" smtClean="0">
                  <a:latin typeface="Times New Roman" pitchFamily="18" charset="0"/>
                  <a:cs typeface="Times New Roman" pitchFamily="18" charset="0"/>
                  <a:sym typeface="Wingdings" pitchFamily="2" charset="2"/>
                </a:rPr>
                <a:t> </a:t>
              </a:r>
              <a:r>
                <a:rPr lang="en-US" sz="2400" dirty="0" smtClean="0">
                  <a:latin typeface="Times New Roman" pitchFamily="18" charset="0"/>
                  <a:cs typeface="Times New Roman" pitchFamily="18" charset="0"/>
                </a:rPr>
                <a:t>CO</a:t>
              </a:r>
              <a:r>
                <a:rPr lang="en-US" sz="2400" baseline="-25000" dirty="0" smtClean="0">
                  <a:latin typeface="Times New Roman" pitchFamily="18" charset="0"/>
                  <a:cs typeface="Times New Roman" pitchFamily="18" charset="0"/>
                </a:rPr>
                <a:t>(g)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3H</a:t>
              </a:r>
              <a:r>
                <a:rPr lang="en-US" sz="2400" baseline="-12000" dirty="0" smtClean="0">
                  <a:latin typeface="Times New Roman" pitchFamily="18" charset="0"/>
                  <a:cs typeface="Times New Roman" pitchFamily="18" charset="0"/>
                  <a:sym typeface="Wingdings" pitchFamily="2" charset="2"/>
                </a:rPr>
                <a:t>2</a:t>
              </a:r>
              <a:r>
                <a:rPr lang="en-US" dirty="0" smtClean="0">
                  <a:latin typeface="Times New Roman" pitchFamily="18" charset="0"/>
                  <a:cs typeface="Times New Roman" pitchFamily="18" charset="0"/>
                </a:rPr>
                <a:t>(g</a:t>
              </a:r>
              <a:r>
                <a:rPr lang="en-US" dirty="0" smtClean="0">
                  <a:latin typeface="Times New Roman" pitchFamily="18" charset="0"/>
                  <a:cs typeface="Times New Roman" pitchFamily="18" charset="0"/>
                  <a:sym typeface="Wingdings" pitchFamily="2" charset="2"/>
                </a:rPr>
                <a:t>)</a:t>
              </a:r>
              <a:endParaRPr lang="en-US" sz="2400" dirty="0"/>
            </a:p>
          </p:txBody>
        </p:sp>
        <p:grpSp>
          <p:nvGrpSpPr>
            <p:cNvPr id="29" name="Group 28"/>
            <p:cNvGrpSpPr/>
            <p:nvPr/>
          </p:nvGrpSpPr>
          <p:grpSpPr>
            <a:xfrm>
              <a:off x="4346468" y="5227038"/>
              <a:ext cx="1909480" cy="820738"/>
              <a:chOff x="4924710" y="2931045"/>
              <a:chExt cx="1909480" cy="820738"/>
            </a:xfrm>
          </p:grpSpPr>
          <p:sp>
            <p:nvSpPr>
              <p:cNvPr id="30" name="Text Box 11"/>
              <p:cNvSpPr txBox="1">
                <a:spLocks noChangeArrowheads="1"/>
              </p:cNvSpPr>
              <p:nvPr/>
            </p:nvSpPr>
            <p:spPr bwMode="auto">
              <a:xfrm>
                <a:off x="4924710" y="3174635"/>
                <a:ext cx="626775"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c</a:t>
                </a:r>
                <a:r>
                  <a:rPr lang="en-US" sz="2000" i="1" dirty="0"/>
                  <a:t> </a:t>
                </a:r>
                <a:r>
                  <a:rPr lang="en-US" sz="2000" dirty="0"/>
                  <a:t>= </a:t>
                </a:r>
                <a:endParaRPr lang="en-US" sz="2000" i="1" dirty="0"/>
              </a:p>
            </p:txBody>
          </p:sp>
          <p:grpSp>
            <p:nvGrpSpPr>
              <p:cNvPr id="31" name="Group 12"/>
              <p:cNvGrpSpPr>
                <a:grpSpLocks/>
              </p:cNvGrpSpPr>
              <p:nvPr/>
            </p:nvGrpSpPr>
            <p:grpSpPr bwMode="auto">
              <a:xfrm>
                <a:off x="5448302" y="2931045"/>
                <a:ext cx="1385888" cy="820738"/>
                <a:chOff x="3129" y="3120"/>
                <a:chExt cx="873" cy="517"/>
              </a:xfrm>
            </p:grpSpPr>
            <p:sp>
              <p:nvSpPr>
                <p:cNvPr id="32" name="Text Box 13"/>
                <p:cNvSpPr txBox="1">
                  <a:spLocks noChangeArrowheads="1"/>
                </p:cNvSpPr>
                <p:nvPr/>
              </p:nvSpPr>
              <p:spPr bwMode="auto">
                <a:xfrm>
                  <a:off x="3503" y="3120"/>
                  <a:ext cx="425" cy="252"/>
                </a:xfrm>
                <a:prstGeom prst="rect">
                  <a:avLst/>
                </a:prstGeom>
                <a:noFill/>
                <a:ln w="9525">
                  <a:noFill/>
                  <a:miter lim="800000"/>
                  <a:headEnd/>
                  <a:tailEnd/>
                </a:ln>
                <a:effectLst/>
              </p:spPr>
              <p:txBody>
                <a:bodyPr wrap="none">
                  <a:spAutoFit/>
                </a:bodyPr>
                <a:lstStyle/>
                <a:p>
                  <a:pPr eaLnBrk="1" hangingPunct="1"/>
                  <a:r>
                    <a:rPr lang="en-US" sz="2000" dirty="0" smtClean="0"/>
                    <a:t>[H</a:t>
                  </a:r>
                  <a:r>
                    <a:rPr lang="en-US" sz="2000" baseline="-25000" dirty="0" smtClean="0"/>
                    <a:t>2</a:t>
                  </a:r>
                  <a:r>
                    <a:rPr lang="en-US" sz="2000" dirty="0" smtClean="0"/>
                    <a:t>]</a:t>
                  </a:r>
                  <a:r>
                    <a:rPr lang="en-US" sz="2000" baseline="30000" dirty="0" smtClean="0"/>
                    <a:t>2</a:t>
                  </a:r>
                  <a:endParaRPr lang="en-US" sz="2000" baseline="30000" dirty="0"/>
                </a:p>
              </p:txBody>
            </p:sp>
            <p:sp>
              <p:nvSpPr>
                <p:cNvPr id="33" name="Text Box 14"/>
                <p:cNvSpPr txBox="1">
                  <a:spLocks noChangeArrowheads="1"/>
                </p:cNvSpPr>
                <p:nvPr/>
              </p:nvSpPr>
              <p:spPr bwMode="auto">
                <a:xfrm>
                  <a:off x="3129" y="3385"/>
                  <a:ext cx="873" cy="252"/>
                </a:xfrm>
                <a:prstGeom prst="rect">
                  <a:avLst/>
                </a:prstGeom>
                <a:noFill/>
                <a:ln w="9525">
                  <a:noFill/>
                  <a:miter lim="800000"/>
                  <a:headEnd/>
                  <a:tailEnd/>
                </a:ln>
                <a:effectLst/>
              </p:spPr>
              <p:txBody>
                <a:bodyPr wrap="none">
                  <a:spAutoFit/>
                </a:bodyPr>
                <a:lstStyle/>
                <a:p>
                  <a:pPr eaLnBrk="1" hangingPunct="1"/>
                  <a:r>
                    <a:rPr lang="en-US" sz="2000" dirty="0" smtClean="0"/>
                    <a:t>[CH</a:t>
                  </a:r>
                  <a:r>
                    <a:rPr lang="en-US" sz="2000" baseline="-25000" dirty="0" smtClean="0"/>
                    <a:t>4</a:t>
                  </a:r>
                  <a:r>
                    <a:rPr lang="en-US" sz="2000" dirty="0" smtClean="0"/>
                    <a:t>][H</a:t>
                  </a:r>
                  <a:r>
                    <a:rPr lang="en-US" sz="2000" baseline="-25000" dirty="0" smtClean="0"/>
                    <a:t>2</a:t>
                  </a:r>
                  <a:r>
                    <a:rPr lang="en-US" sz="2000" dirty="0" smtClean="0"/>
                    <a:t>O]</a:t>
                  </a:r>
                  <a:r>
                    <a:rPr lang="en-US" sz="2000" baseline="30000" dirty="0" smtClean="0"/>
                    <a:t>3</a:t>
                  </a:r>
                  <a:endParaRPr lang="en-US" sz="2000" baseline="30000" dirty="0"/>
                </a:p>
              </p:txBody>
            </p:sp>
            <p:sp>
              <p:nvSpPr>
                <p:cNvPr id="34" name="Line 15"/>
                <p:cNvSpPr>
                  <a:spLocks noChangeShapeType="1"/>
                </p:cNvSpPr>
                <p:nvPr/>
              </p:nvSpPr>
              <p:spPr bwMode="auto">
                <a:xfrm>
                  <a:off x="3160" y="3397"/>
                  <a:ext cx="768" cy="0"/>
                </a:xfrm>
                <a:prstGeom prst="line">
                  <a:avLst/>
                </a:prstGeom>
                <a:noFill/>
                <a:ln w="28575">
                  <a:solidFill>
                    <a:schemeClr val="tx1"/>
                  </a:solidFill>
                  <a:round/>
                  <a:headEnd/>
                  <a:tailEnd/>
                </a:ln>
                <a:effectLst/>
              </p:spPr>
              <p:txBody>
                <a:bodyPr/>
                <a:lstStyle/>
                <a:p>
                  <a:endParaRPr lang="en-US" sz="2000"/>
                </a:p>
              </p:txBody>
            </p:sp>
          </p:grpSp>
        </p:grpSp>
        <p:grpSp>
          <p:nvGrpSpPr>
            <p:cNvPr id="35" name="Group 34"/>
            <p:cNvGrpSpPr/>
            <p:nvPr/>
          </p:nvGrpSpPr>
          <p:grpSpPr>
            <a:xfrm>
              <a:off x="6482120" y="5182068"/>
              <a:ext cx="1935855" cy="875786"/>
              <a:chOff x="3685385" y="3561487"/>
              <a:chExt cx="1935855" cy="875786"/>
            </a:xfrm>
          </p:grpSpPr>
          <p:sp>
            <p:nvSpPr>
              <p:cNvPr id="36"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smtClean="0"/>
                  <a:t>K</a:t>
                </a:r>
                <a:r>
                  <a:rPr lang="en-US" sz="2400" i="1" baseline="-25000" dirty="0" err="1" smtClean="0"/>
                  <a:t>p</a:t>
                </a:r>
                <a:r>
                  <a:rPr lang="en-US" sz="2400" i="1" baseline="-25000" dirty="0" smtClean="0"/>
                  <a:t>  </a:t>
                </a:r>
                <a:r>
                  <a:rPr lang="en-US" sz="2400" dirty="0" smtClean="0"/>
                  <a:t>= </a:t>
                </a:r>
                <a:endParaRPr lang="en-US" sz="2400" i="1" dirty="0"/>
              </a:p>
            </p:txBody>
          </p:sp>
          <p:sp>
            <p:nvSpPr>
              <p:cNvPr id="37" name="Text Box 7"/>
              <p:cNvSpPr txBox="1">
                <a:spLocks noChangeArrowheads="1"/>
              </p:cNvSpPr>
              <p:nvPr/>
            </p:nvSpPr>
            <p:spPr bwMode="auto">
              <a:xfrm>
                <a:off x="4858590" y="3561487"/>
                <a:ext cx="575799" cy="461665"/>
              </a:xfrm>
              <a:prstGeom prst="rect">
                <a:avLst/>
              </a:prstGeom>
              <a:noFill/>
              <a:ln w="9525">
                <a:noFill/>
                <a:miter lim="800000"/>
                <a:headEnd/>
                <a:tailEnd/>
              </a:ln>
              <a:effectLst/>
            </p:spPr>
            <p:txBody>
              <a:bodyPr wrap="none">
                <a:spAutoFit/>
              </a:bodyPr>
              <a:lstStyle/>
              <a:p>
                <a:pPr eaLnBrk="1" hangingPunct="1"/>
                <a:r>
                  <a:rPr lang="en-US" sz="2400" dirty="0" smtClean="0"/>
                  <a:t>P</a:t>
                </a:r>
                <a:r>
                  <a:rPr lang="en-US" sz="2400" baseline="-25000" dirty="0" smtClean="0"/>
                  <a:t>H</a:t>
                </a:r>
                <a:r>
                  <a:rPr lang="en-US" sz="2400" baseline="30000" dirty="0" smtClean="0"/>
                  <a:t>2</a:t>
                </a:r>
                <a:endParaRPr lang="en-US" sz="2400" dirty="0"/>
              </a:p>
            </p:txBody>
          </p:sp>
          <p:sp>
            <p:nvSpPr>
              <p:cNvPr id="38"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39" name="Text Box 7"/>
              <p:cNvSpPr txBox="1">
                <a:spLocks noChangeArrowheads="1"/>
              </p:cNvSpPr>
              <p:nvPr/>
            </p:nvSpPr>
            <p:spPr bwMode="auto">
              <a:xfrm>
                <a:off x="4248255" y="3975608"/>
                <a:ext cx="684803" cy="461665"/>
              </a:xfrm>
              <a:prstGeom prst="rect">
                <a:avLst/>
              </a:prstGeom>
              <a:noFill/>
              <a:ln w="9525">
                <a:noFill/>
                <a:miter lim="800000"/>
                <a:headEnd/>
                <a:tailEnd/>
              </a:ln>
              <a:effectLst/>
            </p:spPr>
            <p:txBody>
              <a:bodyPr wrap="none">
                <a:spAutoFit/>
              </a:bodyPr>
              <a:lstStyle/>
              <a:p>
                <a:r>
                  <a:rPr lang="en-US" sz="2400" dirty="0" smtClean="0"/>
                  <a:t>P</a:t>
                </a:r>
                <a:r>
                  <a:rPr lang="en-US" sz="2400" baseline="-25000" dirty="0" smtClean="0"/>
                  <a:t>CH4</a:t>
                </a:r>
                <a:endParaRPr lang="en-US" sz="2400" dirty="0"/>
              </a:p>
            </p:txBody>
          </p:sp>
          <p:sp>
            <p:nvSpPr>
              <p:cNvPr id="40" name="Text Box 7"/>
              <p:cNvSpPr txBox="1">
                <a:spLocks noChangeArrowheads="1"/>
              </p:cNvSpPr>
              <p:nvPr/>
            </p:nvSpPr>
            <p:spPr bwMode="auto">
              <a:xfrm>
                <a:off x="4804991" y="3973633"/>
                <a:ext cx="816249" cy="461665"/>
              </a:xfrm>
              <a:prstGeom prst="rect">
                <a:avLst/>
              </a:prstGeom>
              <a:noFill/>
              <a:ln w="9525">
                <a:noFill/>
                <a:miter lim="800000"/>
                <a:headEnd/>
                <a:tailEnd/>
              </a:ln>
              <a:effectLst/>
            </p:spPr>
            <p:txBody>
              <a:bodyPr wrap="none">
                <a:spAutoFit/>
              </a:bodyPr>
              <a:lstStyle/>
              <a:p>
                <a:r>
                  <a:rPr lang="en-US" sz="2400" dirty="0" smtClean="0"/>
                  <a:t>P</a:t>
                </a:r>
                <a:r>
                  <a:rPr lang="en-US" sz="2400" baseline="-25000" dirty="0" smtClean="0"/>
                  <a:t>H2O</a:t>
                </a:r>
                <a:r>
                  <a:rPr lang="en-US" sz="2400" baseline="30000" dirty="0" smtClean="0"/>
                  <a:t>3</a:t>
                </a:r>
                <a:endParaRPr lang="en-US" sz="2400" dirty="0"/>
              </a:p>
            </p:txBody>
          </p:sp>
        </p:grpSp>
        <p:sp>
          <p:nvSpPr>
            <p:cNvPr id="41" name="Text Box 13"/>
            <p:cNvSpPr txBox="1">
              <a:spLocks noChangeArrowheads="1"/>
            </p:cNvSpPr>
            <p:nvPr/>
          </p:nvSpPr>
          <p:spPr bwMode="auto">
            <a:xfrm>
              <a:off x="5016677" y="5229536"/>
              <a:ext cx="645690" cy="400110"/>
            </a:xfrm>
            <a:prstGeom prst="rect">
              <a:avLst/>
            </a:prstGeom>
            <a:noFill/>
            <a:ln w="9525">
              <a:noFill/>
              <a:miter lim="800000"/>
              <a:headEnd/>
              <a:tailEnd/>
            </a:ln>
            <a:effectLst/>
          </p:spPr>
          <p:txBody>
            <a:bodyPr wrap="none">
              <a:spAutoFit/>
            </a:bodyPr>
            <a:lstStyle/>
            <a:p>
              <a:pPr eaLnBrk="1" hangingPunct="1"/>
              <a:r>
                <a:rPr lang="en-US" sz="2000" dirty="0" smtClean="0"/>
                <a:t>[CO]</a:t>
              </a:r>
              <a:endParaRPr lang="en-US" sz="2000" baseline="30000" dirty="0"/>
            </a:p>
          </p:txBody>
        </p:sp>
        <p:sp>
          <p:nvSpPr>
            <p:cNvPr id="42" name="Text Box 7"/>
            <p:cNvSpPr txBox="1">
              <a:spLocks noChangeArrowheads="1"/>
            </p:cNvSpPr>
            <p:nvPr/>
          </p:nvSpPr>
          <p:spPr bwMode="auto">
            <a:xfrm>
              <a:off x="7133168" y="5199556"/>
              <a:ext cx="586827" cy="461665"/>
            </a:xfrm>
            <a:prstGeom prst="rect">
              <a:avLst/>
            </a:prstGeom>
            <a:noFill/>
            <a:ln w="9525">
              <a:noFill/>
              <a:miter lim="800000"/>
              <a:headEnd/>
              <a:tailEnd/>
            </a:ln>
            <a:effectLst/>
          </p:spPr>
          <p:txBody>
            <a:bodyPr wrap="none">
              <a:spAutoFit/>
            </a:bodyPr>
            <a:lstStyle/>
            <a:p>
              <a:pPr eaLnBrk="1" hangingPunct="1"/>
              <a:r>
                <a:rPr lang="en-US" sz="2400" dirty="0" smtClean="0"/>
                <a:t>P</a:t>
              </a:r>
              <a:r>
                <a:rPr lang="en-US" sz="2400" baseline="-25000" dirty="0" smtClean="0"/>
                <a:t>CO</a:t>
              </a:r>
              <a:endParaRPr lang="en-US" sz="2400" dirty="0"/>
            </a:p>
          </p:txBody>
        </p:sp>
      </p:grpSp>
      <p:sp>
        <p:nvSpPr>
          <p:cNvPr id="43" name="Rectangle 42"/>
          <p:cNvSpPr/>
          <p:nvPr/>
        </p:nvSpPr>
        <p:spPr>
          <a:xfrm>
            <a:off x="729056" y="4626743"/>
            <a:ext cx="2730843" cy="1477328"/>
          </a:xfrm>
          <a:prstGeom prst="rect">
            <a:avLst/>
          </a:prstGeom>
        </p:spPr>
        <p:txBody>
          <a:bodyPr wrap="square">
            <a:spAutoFit/>
          </a:bodyPr>
          <a:lstStyle/>
          <a:p>
            <a:pPr algn="ctr"/>
            <a:r>
              <a:rPr lang="en-US" dirty="0" smtClean="0">
                <a:solidFill>
                  <a:srgbClr val="FF0000"/>
                </a:solidFill>
              </a:rPr>
              <a:t>H</a:t>
            </a:r>
            <a:r>
              <a:rPr lang="en-US" baseline="-25000" dirty="0" smtClean="0">
                <a:solidFill>
                  <a:srgbClr val="FF0000"/>
                </a:solidFill>
              </a:rPr>
              <a:t>2</a:t>
            </a:r>
            <a:r>
              <a:rPr lang="en-US" dirty="0" smtClean="0">
                <a:solidFill>
                  <a:srgbClr val="FF0000"/>
                </a:solidFill>
              </a:rPr>
              <a:t>O is often used as a solvent(l).  However, if H</a:t>
            </a:r>
            <a:r>
              <a:rPr lang="en-US" baseline="-25000" dirty="0" smtClean="0">
                <a:solidFill>
                  <a:srgbClr val="FF0000"/>
                </a:solidFill>
              </a:rPr>
              <a:t>2</a:t>
            </a:r>
            <a:r>
              <a:rPr lang="en-US" dirty="0" smtClean="0">
                <a:solidFill>
                  <a:srgbClr val="FF0000"/>
                </a:solidFill>
              </a:rPr>
              <a:t>O is written as a </a:t>
            </a:r>
            <a:r>
              <a:rPr lang="en-US" u="sng" dirty="0" smtClean="0">
                <a:solidFill>
                  <a:srgbClr val="FF0000"/>
                </a:solidFill>
              </a:rPr>
              <a:t>gas (g)</a:t>
            </a:r>
            <a:r>
              <a:rPr lang="en-US" dirty="0" smtClean="0">
                <a:solidFill>
                  <a:srgbClr val="FF0000"/>
                </a:solidFill>
              </a:rPr>
              <a:t>, then its concentration </a:t>
            </a:r>
            <a:r>
              <a:rPr lang="en-US" b="1" dirty="0" smtClean="0">
                <a:solidFill>
                  <a:srgbClr val="FF0000"/>
                </a:solidFill>
              </a:rPr>
              <a:t>must </a:t>
            </a:r>
            <a:r>
              <a:rPr lang="en-US" dirty="0" smtClean="0">
                <a:solidFill>
                  <a:srgbClr val="FF0000"/>
                </a:solidFill>
              </a:rPr>
              <a:t>be considered in </a:t>
            </a:r>
            <a:r>
              <a:rPr lang="en-US" i="1" dirty="0" err="1" smtClean="0">
                <a:solidFill>
                  <a:srgbClr val="FF0000"/>
                </a:solidFill>
              </a:rPr>
              <a:t>K</a:t>
            </a:r>
            <a:r>
              <a:rPr lang="en-US" baseline="-25000" dirty="0" err="1" smtClean="0">
                <a:solidFill>
                  <a:srgbClr val="FF0000"/>
                </a:solidFill>
              </a:rPr>
              <a:t>c</a:t>
            </a:r>
            <a:r>
              <a:rPr lang="en-US" dirty="0" smtClean="0">
                <a:solidFill>
                  <a:srgbClr val="FF0000"/>
                </a:solidFill>
              </a:rPr>
              <a:t> and </a:t>
            </a:r>
            <a:r>
              <a:rPr lang="en-US" i="1" dirty="0" err="1" smtClean="0">
                <a:solidFill>
                  <a:srgbClr val="FF0000"/>
                </a:solidFill>
              </a:rPr>
              <a:t>K</a:t>
            </a:r>
            <a:r>
              <a:rPr lang="en-US" baseline="-25000" dirty="0" err="1" smtClean="0">
                <a:solidFill>
                  <a:srgbClr val="FF0000"/>
                </a:solidFill>
              </a:rPr>
              <a:t>p</a:t>
            </a:r>
            <a:r>
              <a:rPr lang="en-US" dirty="0" smtClean="0">
                <a:solidFill>
                  <a:srgbClr val="FF0000"/>
                </a:solidFill>
              </a:rPr>
              <a:t>.</a:t>
            </a:r>
            <a:endParaRPr lang="en-US" dirty="0">
              <a:solidFill>
                <a:srgbClr val="FF0000"/>
              </a:solidFill>
            </a:endParaRPr>
          </a:p>
        </p:txBody>
      </p:sp>
      <p:sp>
        <p:nvSpPr>
          <p:cNvPr id="44" name="Slide Number Placeholder 4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Homogenous</a:t>
            </a:r>
            <a:r>
              <a:rPr kumimoji="0" lang="en-US" sz="4000" b="0" i="0" u="sng" strike="noStrike" kern="1200" cap="none" spc="0" normalizeH="0" noProof="0" dirty="0" smtClean="0">
                <a:ln>
                  <a:noFill/>
                </a:ln>
                <a:solidFill>
                  <a:schemeClr val="tx1"/>
                </a:solidFill>
                <a:effectLst/>
                <a:uLnTx/>
                <a:uFillTx/>
                <a:latin typeface="+mj-lt"/>
                <a:ea typeface="+mj-ea"/>
                <a:cs typeface="+mj-cs"/>
              </a:rPr>
              <a:t> </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4" name="Text Box 2"/>
          <p:cNvSpPr txBox="1">
            <a:spLocks noChangeArrowheads="1"/>
          </p:cNvSpPr>
          <p:nvPr/>
        </p:nvSpPr>
        <p:spPr bwMode="auto">
          <a:xfrm>
            <a:off x="1819045" y="924108"/>
            <a:ext cx="5824100" cy="461665"/>
          </a:xfrm>
          <a:prstGeom prst="rect">
            <a:avLst/>
          </a:prstGeom>
          <a:noFill/>
          <a:ln w="9525">
            <a:noFill/>
            <a:miter lim="800000"/>
            <a:headEnd/>
            <a:tailEnd/>
          </a:ln>
        </p:spPr>
        <p:txBody>
          <a:bodyPr wrap="square">
            <a:spAutoFit/>
          </a:bodyPr>
          <a:lstStyle/>
          <a:p>
            <a:pPr>
              <a:spcBef>
                <a:spcPct val="50000"/>
              </a:spcBef>
            </a:pPr>
            <a:r>
              <a:rPr lang="en-US" sz="2400" b="1" i="1" dirty="0" smtClean="0"/>
              <a:t>-</a:t>
            </a:r>
            <a:r>
              <a:rPr lang="en-US" sz="2400" dirty="0" smtClean="0"/>
              <a:t>all </a:t>
            </a:r>
            <a:r>
              <a:rPr lang="en-US" sz="2400" dirty="0"/>
              <a:t>reacting species </a:t>
            </a:r>
            <a:r>
              <a:rPr lang="en-US" sz="2400" b="1" dirty="0">
                <a:solidFill>
                  <a:srgbClr val="0000FF"/>
                </a:solidFill>
              </a:rPr>
              <a:t>are in the same phase</a:t>
            </a:r>
            <a:r>
              <a:rPr lang="en-US" sz="2400" b="1" dirty="0"/>
              <a:t>.</a:t>
            </a:r>
            <a:endParaRPr lang="en-US" sz="2400" b="1" i="1" dirty="0"/>
          </a:p>
        </p:txBody>
      </p:sp>
      <p:sp>
        <p:nvSpPr>
          <p:cNvPr id="5" name="Text Box 13"/>
          <p:cNvSpPr txBox="1">
            <a:spLocks noChangeArrowheads="1"/>
          </p:cNvSpPr>
          <p:nvPr/>
        </p:nvSpPr>
        <p:spPr bwMode="auto">
          <a:xfrm>
            <a:off x="514368" y="4165886"/>
            <a:ext cx="8169275" cy="830997"/>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400" dirty="0"/>
              <a:t>The concentration of </a:t>
            </a:r>
            <a:r>
              <a:rPr lang="en-US" sz="2400" b="1" dirty="0" smtClean="0">
                <a:solidFill>
                  <a:srgbClr val="FF0000"/>
                </a:solidFill>
              </a:rPr>
              <a:t>pure </a:t>
            </a:r>
            <a:r>
              <a:rPr lang="en-US" sz="2400" b="1" dirty="0">
                <a:solidFill>
                  <a:srgbClr val="FF0000"/>
                </a:solidFill>
              </a:rPr>
              <a:t>liquids</a:t>
            </a:r>
            <a:r>
              <a:rPr lang="en-US" sz="2400" dirty="0">
                <a:solidFill>
                  <a:srgbClr val="FF0000"/>
                </a:solidFill>
              </a:rPr>
              <a:t> </a:t>
            </a:r>
            <a:r>
              <a:rPr lang="en-US" sz="2400" dirty="0"/>
              <a:t>are not included in the expression for the equilibrium constant.</a:t>
            </a:r>
          </a:p>
        </p:txBody>
      </p:sp>
      <p:sp>
        <p:nvSpPr>
          <p:cNvPr id="7" name="Rectangle 6"/>
          <p:cNvSpPr/>
          <p:nvPr/>
        </p:nvSpPr>
        <p:spPr>
          <a:xfrm>
            <a:off x="3227721" y="1446107"/>
            <a:ext cx="2752677" cy="523220"/>
          </a:xfrm>
          <a:prstGeom prst="rect">
            <a:avLst/>
          </a:prstGeom>
        </p:spPr>
        <p:txBody>
          <a:bodyPr wrap="none">
            <a:spAutoFit/>
          </a:bodyPr>
          <a:lstStyle/>
          <a:p>
            <a:r>
              <a:rPr lang="en-US" sz="2800" dirty="0" smtClean="0">
                <a:solidFill>
                  <a:prstClr val="black"/>
                </a:solidFill>
              </a:rPr>
              <a:t>liquid equilibrium</a:t>
            </a:r>
            <a:endParaRPr lang="en-US" sz="2000" dirty="0"/>
          </a:p>
        </p:txBody>
      </p:sp>
      <p:grpSp>
        <p:nvGrpSpPr>
          <p:cNvPr id="9" name="Group 8"/>
          <p:cNvGrpSpPr/>
          <p:nvPr/>
        </p:nvGrpSpPr>
        <p:grpSpPr>
          <a:xfrm>
            <a:off x="1093550" y="2132347"/>
            <a:ext cx="7003264" cy="461665"/>
            <a:chOff x="733790" y="2192307"/>
            <a:chExt cx="7003264" cy="461665"/>
          </a:xfrm>
        </p:grpSpPr>
        <p:sp>
          <p:nvSpPr>
            <p:cNvPr id="6" name="Text Box 3"/>
            <p:cNvSpPr txBox="1">
              <a:spLocks noChangeArrowheads="1"/>
            </p:cNvSpPr>
            <p:nvPr/>
          </p:nvSpPr>
          <p:spPr bwMode="auto">
            <a:xfrm>
              <a:off x="733790" y="2192307"/>
              <a:ext cx="7003264" cy="461665"/>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 </a:t>
              </a:r>
              <a:r>
                <a:rPr lang="en-US" sz="2800" baseline="-25000" dirty="0"/>
                <a:t>(</a:t>
              </a:r>
              <a:r>
                <a:rPr lang="en-US" sz="2800" i="1" baseline="-25000" dirty="0" err="1"/>
                <a:t>aq</a:t>
              </a:r>
              <a:r>
                <a:rPr lang="en-US" sz="2800" baseline="-25000" dirty="0"/>
                <a:t>)</a:t>
              </a:r>
              <a:r>
                <a:rPr lang="en-US" sz="2400" baseline="-25000" dirty="0"/>
                <a:t> </a:t>
              </a:r>
              <a:r>
                <a:rPr lang="en-US" sz="2400" dirty="0"/>
                <a:t>+ </a:t>
              </a:r>
              <a:r>
                <a:rPr lang="en-US" sz="2400" dirty="0">
                  <a:solidFill>
                    <a:srgbClr val="FF0000"/>
                  </a:solidFill>
                </a:rPr>
                <a:t>H</a:t>
              </a:r>
              <a:r>
                <a:rPr lang="en-US" sz="2400" baseline="-25000" dirty="0">
                  <a:solidFill>
                    <a:srgbClr val="FF0000"/>
                  </a:solidFill>
                </a:rPr>
                <a:t>2</a:t>
              </a:r>
              <a:r>
                <a:rPr lang="en-US" sz="2400" dirty="0">
                  <a:solidFill>
                    <a:srgbClr val="FF0000"/>
                  </a:solidFill>
                </a:rPr>
                <a:t>O</a:t>
              </a:r>
              <a:r>
                <a:rPr lang="en-US" sz="2400" dirty="0"/>
                <a:t> </a:t>
              </a:r>
              <a:r>
                <a:rPr lang="en-US" sz="2800" baseline="-25000" dirty="0">
                  <a:solidFill>
                    <a:srgbClr val="FF0000"/>
                  </a:solidFill>
                </a:rPr>
                <a:t>(</a:t>
              </a:r>
              <a:r>
                <a:rPr lang="en-US" sz="2800" i="1" baseline="-25000" dirty="0">
                  <a:solidFill>
                    <a:srgbClr val="FF0000"/>
                  </a:solidFill>
                </a:rPr>
                <a:t>l</a:t>
              </a:r>
              <a:r>
                <a:rPr lang="en-US" sz="2800" baseline="-25000" dirty="0">
                  <a:solidFill>
                    <a:srgbClr val="FF0000"/>
                  </a:solidFill>
                </a:rPr>
                <a:t>)</a:t>
              </a:r>
              <a:r>
                <a:rPr lang="en-US" sz="2400" dirty="0"/>
                <a:t>        </a:t>
              </a:r>
              <a:r>
                <a:rPr lang="en-US" sz="2400" dirty="0" smtClean="0"/>
                <a:t>          </a:t>
              </a:r>
              <a:r>
                <a:rPr lang="en-US" sz="2400" dirty="0"/>
                <a:t>CH</a:t>
              </a:r>
              <a:r>
                <a:rPr lang="en-US" sz="2400" baseline="-25000" dirty="0"/>
                <a:t>3</a:t>
              </a:r>
              <a:r>
                <a:rPr lang="en-US" sz="2400" dirty="0"/>
                <a:t>COO</a:t>
              </a:r>
              <a:r>
                <a:rPr lang="en-US" sz="2400" baseline="30000" dirty="0"/>
                <a:t>-</a:t>
              </a:r>
              <a:r>
                <a:rPr lang="en-US" sz="2400" dirty="0"/>
                <a:t> </a:t>
              </a:r>
              <a:r>
                <a:rPr lang="en-US" sz="2800" baseline="-25000" dirty="0"/>
                <a:t>(</a:t>
              </a:r>
              <a:r>
                <a:rPr lang="en-US" sz="2800" i="1" baseline="-25000" dirty="0" err="1"/>
                <a:t>aq</a:t>
              </a:r>
              <a:r>
                <a:rPr lang="en-US" sz="2800" baseline="-25000" dirty="0"/>
                <a:t>)</a:t>
              </a:r>
              <a:r>
                <a:rPr lang="en-US" sz="2400" baseline="-25000" dirty="0"/>
                <a:t> </a:t>
              </a:r>
              <a:r>
                <a:rPr lang="en-US" sz="2400" dirty="0"/>
                <a:t>+ H</a:t>
              </a:r>
              <a:r>
                <a:rPr lang="en-US" sz="2400" baseline="-25000" dirty="0"/>
                <a:t>3</a:t>
              </a:r>
              <a:r>
                <a:rPr lang="en-US" sz="2400" dirty="0"/>
                <a:t>O</a:t>
              </a:r>
              <a:r>
                <a:rPr lang="en-US" sz="2400" baseline="30000" dirty="0"/>
                <a:t>+ </a:t>
              </a:r>
              <a:r>
                <a:rPr lang="en-US" sz="2800" baseline="-25000" dirty="0"/>
                <a:t>(</a:t>
              </a:r>
              <a:r>
                <a:rPr lang="en-US" sz="2800" i="1" baseline="-25000" dirty="0" err="1"/>
                <a:t>aq</a:t>
              </a:r>
              <a:r>
                <a:rPr lang="en-US" sz="2800" baseline="-25000" dirty="0"/>
                <a:t>)</a:t>
              </a:r>
            </a:p>
          </p:txBody>
        </p:sp>
        <p:graphicFrame>
          <p:nvGraphicFramePr>
            <p:cNvPr id="8" name="Object 2"/>
            <p:cNvGraphicFramePr>
              <a:graphicFrameLocks noChangeAspect="1"/>
            </p:cNvGraphicFramePr>
            <p:nvPr/>
          </p:nvGraphicFramePr>
          <p:xfrm>
            <a:off x="3813357" y="2342197"/>
            <a:ext cx="758645" cy="251102"/>
          </p:xfrm>
          <a:graphic>
            <a:graphicData uri="http://schemas.openxmlformats.org/presentationml/2006/ole">
              <p:oleObj spid="_x0000_s325636" name="CS ChemDraw Drawing" r:id="rId3" imgW="1014619" imgH="243270" progId="ChemDraw.Document.6.0">
                <p:embed/>
              </p:oleObj>
            </a:graphicData>
          </a:graphic>
        </p:graphicFrame>
      </p:grpSp>
      <p:grpSp>
        <p:nvGrpSpPr>
          <p:cNvPr id="16" name="Group 15"/>
          <p:cNvGrpSpPr/>
          <p:nvPr/>
        </p:nvGrpSpPr>
        <p:grpSpPr>
          <a:xfrm>
            <a:off x="1597948" y="3005995"/>
            <a:ext cx="3175000" cy="866774"/>
            <a:chOff x="2662238" y="3005995"/>
            <a:chExt cx="3175000" cy="866774"/>
          </a:xfrm>
        </p:grpSpPr>
        <p:sp>
          <p:nvSpPr>
            <p:cNvPr id="10" name="Text Box 9"/>
            <p:cNvSpPr txBox="1">
              <a:spLocks noChangeArrowheads="1"/>
            </p:cNvSpPr>
            <p:nvPr/>
          </p:nvSpPr>
          <p:spPr bwMode="auto">
            <a:xfrm>
              <a:off x="2662238" y="3182210"/>
              <a:ext cx="723531" cy="461665"/>
            </a:xfrm>
            <a:prstGeom prst="rect">
              <a:avLst/>
            </a:prstGeom>
            <a:noFill/>
            <a:ln w="9525">
              <a:noFill/>
              <a:miter lim="800000"/>
              <a:headEnd/>
              <a:tailEnd/>
            </a:ln>
          </p:spPr>
          <p:txBody>
            <a:bodyPr wrap="none">
              <a:spAutoFit/>
            </a:bodyPr>
            <a:lstStyle/>
            <a:p>
              <a:r>
                <a:rPr lang="en-US" sz="2400" i="1" dirty="0" err="1" smtClean="0"/>
                <a:t>K</a:t>
              </a:r>
              <a:r>
                <a:rPr lang="en-US" sz="2400" i="1" baseline="-25000" dirty="0" err="1" smtClean="0"/>
                <a:t>c</a:t>
              </a:r>
              <a:r>
                <a:rPr lang="en-US" sz="2400" dirty="0" smtClean="0"/>
                <a:t>‘ =</a:t>
              </a:r>
              <a:endParaRPr lang="en-US" sz="2400" i="1" dirty="0"/>
            </a:p>
          </p:txBody>
        </p:sp>
        <p:grpSp>
          <p:nvGrpSpPr>
            <p:cNvPr id="11" name="Group 14"/>
            <p:cNvGrpSpPr>
              <a:grpSpLocks/>
            </p:cNvGrpSpPr>
            <p:nvPr/>
          </p:nvGrpSpPr>
          <p:grpSpPr bwMode="auto">
            <a:xfrm>
              <a:off x="3398838" y="3005995"/>
              <a:ext cx="2438400" cy="866774"/>
              <a:chOff x="982" y="3385"/>
              <a:chExt cx="1536" cy="546"/>
            </a:xfrm>
          </p:grpSpPr>
          <p:sp>
            <p:nvSpPr>
              <p:cNvPr id="12" name="Text Box 11"/>
              <p:cNvSpPr txBox="1">
                <a:spLocks noChangeArrowheads="1"/>
              </p:cNvSpPr>
              <p:nvPr/>
            </p:nvSpPr>
            <p:spPr bwMode="auto">
              <a:xfrm>
                <a:off x="1030" y="3385"/>
                <a:ext cx="1421"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a:t>
                </a:r>
                <a:r>
                  <a:rPr lang="en-US" sz="2400" baseline="30000" dirty="0"/>
                  <a:t>-</a:t>
                </a:r>
                <a:r>
                  <a:rPr lang="en-US" sz="2400" dirty="0"/>
                  <a:t>][H</a:t>
                </a:r>
                <a:r>
                  <a:rPr lang="en-US" sz="2400" baseline="-25000" dirty="0"/>
                  <a:t>3</a:t>
                </a:r>
                <a:r>
                  <a:rPr lang="en-US" sz="2400" dirty="0"/>
                  <a:t>O</a:t>
                </a:r>
                <a:r>
                  <a:rPr lang="en-US" sz="2400" baseline="30000" dirty="0"/>
                  <a:t>+</a:t>
                </a:r>
                <a:r>
                  <a:rPr lang="en-US" sz="2400" dirty="0"/>
                  <a:t>]</a:t>
                </a:r>
              </a:p>
            </p:txBody>
          </p:sp>
          <p:sp>
            <p:nvSpPr>
              <p:cNvPr id="13" name="Text Box 12"/>
              <p:cNvSpPr txBox="1">
                <a:spLocks noChangeArrowheads="1"/>
              </p:cNvSpPr>
              <p:nvPr/>
            </p:nvSpPr>
            <p:spPr bwMode="auto">
              <a:xfrm>
                <a:off x="1038" y="3640"/>
                <a:ext cx="1438"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a:t>
                </a:r>
                <a:r>
                  <a:rPr lang="en-US" sz="2400" dirty="0">
                    <a:solidFill>
                      <a:srgbClr val="FF0000"/>
                    </a:solidFill>
                  </a:rPr>
                  <a:t>H</a:t>
                </a:r>
                <a:r>
                  <a:rPr lang="en-US" sz="2400" baseline="-25000" dirty="0">
                    <a:solidFill>
                      <a:srgbClr val="FF0000"/>
                    </a:solidFill>
                  </a:rPr>
                  <a:t>2</a:t>
                </a:r>
                <a:r>
                  <a:rPr lang="en-US" sz="2400" dirty="0">
                    <a:solidFill>
                      <a:srgbClr val="FF0000"/>
                    </a:solidFill>
                  </a:rPr>
                  <a:t>O</a:t>
                </a:r>
                <a:r>
                  <a:rPr lang="en-US" sz="2400" dirty="0"/>
                  <a:t>]</a:t>
                </a:r>
              </a:p>
            </p:txBody>
          </p:sp>
          <p:sp>
            <p:nvSpPr>
              <p:cNvPr id="14" name="Line 13"/>
              <p:cNvSpPr>
                <a:spLocks noChangeShapeType="1"/>
              </p:cNvSpPr>
              <p:nvPr/>
            </p:nvSpPr>
            <p:spPr bwMode="auto">
              <a:xfrm>
                <a:off x="982" y="3657"/>
                <a:ext cx="1536" cy="0"/>
              </a:xfrm>
              <a:prstGeom prst="line">
                <a:avLst/>
              </a:prstGeom>
              <a:noFill/>
              <a:ln w="28575">
                <a:solidFill>
                  <a:schemeClr val="tx1"/>
                </a:solidFill>
                <a:round/>
                <a:headEnd/>
                <a:tailEnd/>
              </a:ln>
            </p:spPr>
            <p:txBody>
              <a:bodyPr/>
              <a:lstStyle/>
              <a:p>
                <a:endParaRPr lang="en-US" sz="2400"/>
              </a:p>
            </p:txBody>
          </p:sp>
        </p:grpSp>
      </p:grpSp>
      <p:sp>
        <p:nvSpPr>
          <p:cNvPr id="15" name="Text Box 16"/>
          <p:cNvSpPr txBox="1">
            <a:spLocks noChangeArrowheads="1"/>
          </p:cNvSpPr>
          <p:nvPr/>
        </p:nvSpPr>
        <p:spPr bwMode="auto">
          <a:xfrm>
            <a:off x="5252646" y="2983043"/>
            <a:ext cx="2241447" cy="830997"/>
          </a:xfrm>
          <a:prstGeom prst="rect">
            <a:avLst/>
          </a:prstGeom>
          <a:noFill/>
          <a:ln w="9525">
            <a:noFill/>
            <a:miter lim="800000"/>
            <a:headEnd/>
            <a:tailEnd/>
          </a:ln>
        </p:spPr>
        <p:txBody>
          <a:bodyPr wrap="none">
            <a:spAutoFit/>
          </a:bodyPr>
          <a:lstStyle/>
          <a:p>
            <a:r>
              <a:rPr lang="en-US" sz="2400" dirty="0">
                <a:solidFill>
                  <a:srgbClr val="FF0000"/>
                </a:solidFill>
              </a:rPr>
              <a:t>[H</a:t>
            </a:r>
            <a:r>
              <a:rPr lang="en-US" sz="2400" baseline="-25000" dirty="0">
                <a:solidFill>
                  <a:srgbClr val="FF0000"/>
                </a:solidFill>
              </a:rPr>
              <a:t>2</a:t>
            </a:r>
            <a:r>
              <a:rPr lang="en-US" sz="2400" dirty="0">
                <a:solidFill>
                  <a:srgbClr val="FF0000"/>
                </a:solidFill>
              </a:rPr>
              <a:t>O] </a:t>
            </a:r>
            <a:r>
              <a:rPr lang="en-US" sz="2400" dirty="0">
                <a:solidFill>
                  <a:srgbClr val="FF0000"/>
                </a:solidFill>
                <a:sym typeface="Symbol" pitchFamily="18" charset="2"/>
              </a:rPr>
              <a:t>= </a:t>
            </a:r>
            <a:r>
              <a:rPr lang="en-US" sz="2400" dirty="0" smtClean="0">
                <a:solidFill>
                  <a:srgbClr val="FF0000"/>
                </a:solidFill>
                <a:sym typeface="Symbol" pitchFamily="18" charset="2"/>
              </a:rPr>
              <a:t>solvent</a:t>
            </a:r>
          </a:p>
          <a:p>
            <a:r>
              <a:rPr lang="en-US" sz="2400" dirty="0" smtClean="0">
                <a:solidFill>
                  <a:srgbClr val="FF0000"/>
                </a:solidFill>
              </a:rPr>
              <a:t>[H</a:t>
            </a:r>
            <a:r>
              <a:rPr lang="en-US" sz="2400" baseline="-25000" dirty="0" smtClean="0">
                <a:solidFill>
                  <a:srgbClr val="FF0000"/>
                </a:solidFill>
              </a:rPr>
              <a:t>2</a:t>
            </a:r>
            <a:r>
              <a:rPr lang="en-US" sz="2400" dirty="0" smtClean="0">
                <a:solidFill>
                  <a:srgbClr val="FF0000"/>
                </a:solidFill>
              </a:rPr>
              <a:t>O] </a:t>
            </a:r>
            <a:r>
              <a:rPr lang="en-US" sz="2400" dirty="0" smtClean="0">
                <a:solidFill>
                  <a:srgbClr val="FF0000"/>
                </a:solidFill>
                <a:sym typeface="Symbol" pitchFamily="18" charset="2"/>
              </a:rPr>
              <a:t>= constant</a:t>
            </a:r>
            <a:endParaRPr lang="en-US" sz="2400" dirty="0">
              <a:solidFill>
                <a:srgbClr val="FF0000"/>
              </a:solidFill>
            </a:endParaRPr>
          </a:p>
        </p:txBody>
      </p:sp>
      <p:grpSp>
        <p:nvGrpSpPr>
          <p:cNvPr id="17" name="Group 16"/>
          <p:cNvGrpSpPr/>
          <p:nvPr/>
        </p:nvGrpSpPr>
        <p:grpSpPr>
          <a:xfrm>
            <a:off x="3030538" y="5428933"/>
            <a:ext cx="3175000" cy="896936"/>
            <a:chOff x="2662238" y="3005992"/>
            <a:chExt cx="3175000" cy="896936"/>
          </a:xfrm>
        </p:grpSpPr>
        <p:sp>
          <p:nvSpPr>
            <p:cNvPr id="18" name="Text Box 9"/>
            <p:cNvSpPr txBox="1">
              <a:spLocks noChangeArrowheads="1"/>
            </p:cNvSpPr>
            <p:nvPr/>
          </p:nvSpPr>
          <p:spPr bwMode="auto">
            <a:xfrm>
              <a:off x="2662238" y="3182210"/>
              <a:ext cx="715517" cy="461665"/>
            </a:xfrm>
            <a:prstGeom prst="rect">
              <a:avLst/>
            </a:prstGeom>
            <a:noFill/>
            <a:ln w="9525">
              <a:noFill/>
              <a:miter lim="800000"/>
              <a:headEnd/>
              <a:tailEnd/>
            </a:ln>
          </p:spPr>
          <p:txBody>
            <a:bodyPr wrap="none">
              <a:spAutoFit/>
            </a:bodyPr>
            <a:lstStyle/>
            <a:p>
              <a:r>
                <a:rPr lang="en-US" sz="2400" i="1" dirty="0" err="1"/>
                <a:t>K</a:t>
              </a:r>
              <a:r>
                <a:rPr lang="en-US" sz="2400" i="1" baseline="-25000" dirty="0" err="1"/>
                <a:t>c</a:t>
              </a:r>
              <a:r>
                <a:rPr lang="en-US" sz="2400" dirty="0"/>
                <a:t> </a:t>
              </a:r>
              <a:r>
                <a:rPr lang="en-US" sz="2400" dirty="0" smtClean="0"/>
                <a:t> =</a:t>
              </a:r>
              <a:endParaRPr lang="en-US" sz="2400" i="1" dirty="0"/>
            </a:p>
          </p:txBody>
        </p:sp>
        <p:grpSp>
          <p:nvGrpSpPr>
            <p:cNvPr id="19" name="Group 14"/>
            <p:cNvGrpSpPr>
              <a:grpSpLocks/>
            </p:cNvGrpSpPr>
            <p:nvPr/>
          </p:nvGrpSpPr>
          <p:grpSpPr bwMode="auto">
            <a:xfrm>
              <a:off x="3398838" y="3005992"/>
              <a:ext cx="2438400" cy="896936"/>
              <a:chOff x="982" y="3385"/>
              <a:chExt cx="1536" cy="565"/>
            </a:xfrm>
          </p:grpSpPr>
          <p:sp>
            <p:nvSpPr>
              <p:cNvPr id="20" name="Text Box 11"/>
              <p:cNvSpPr txBox="1">
                <a:spLocks noChangeArrowheads="1"/>
              </p:cNvSpPr>
              <p:nvPr/>
            </p:nvSpPr>
            <p:spPr bwMode="auto">
              <a:xfrm>
                <a:off x="1030" y="3385"/>
                <a:ext cx="1421"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a:t>
                </a:r>
                <a:r>
                  <a:rPr lang="en-US" sz="2400" baseline="30000" dirty="0"/>
                  <a:t>-</a:t>
                </a:r>
                <a:r>
                  <a:rPr lang="en-US" sz="2400" dirty="0"/>
                  <a:t>][H</a:t>
                </a:r>
                <a:r>
                  <a:rPr lang="en-US" sz="2400" baseline="-25000" dirty="0"/>
                  <a:t>3</a:t>
                </a:r>
                <a:r>
                  <a:rPr lang="en-US" sz="2400" dirty="0"/>
                  <a:t>O</a:t>
                </a:r>
                <a:r>
                  <a:rPr lang="en-US" sz="2400" baseline="30000" dirty="0"/>
                  <a:t>+</a:t>
                </a:r>
                <a:r>
                  <a:rPr lang="en-US" sz="2400" dirty="0"/>
                  <a:t>]</a:t>
                </a:r>
              </a:p>
            </p:txBody>
          </p:sp>
          <p:sp>
            <p:nvSpPr>
              <p:cNvPr id="21" name="Text Box 12"/>
              <p:cNvSpPr txBox="1">
                <a:spLocks noChangeArrowheads="1"/>
              </p:cNvSpPr>
              <p:nvPr/>
            </p:nvSpPr>
            <p:spPr bwMode="auto">
              <a:xfrm>
                <a:off x="1293" y="3659"/>
                <a:ext cx="1004"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a:t>
                </a:r>
                <a:r>
                  <a:rPr lang="en-US" sz="2400" dirty="0" smtClean="0"/>
                  <a:t>]</a:t>
                </a:r>
                <a:endParaRPr lang="en-US" sz="2400" dirty="0"/>
              </a:p>
            </p:txBody>
          </p:sp>
          <p:sp>
            <p:nvSpPr>
              <p:cNvPr id="22" name="Line 13"/>
              <p:cNvSpPr>
                <a:spLocks noChangeShapeType="1"/>
              </p:cNvSpPr>
              <p:nvPr/>
            </p:nvSpPr>
            <p:spPr bwMode="auto">
              <a:xfrm>
                <a:off x="982" y="3657"/>
                <a:ext cx="1536" cy="0"/>
              </a:xfrm>
              <a:prstGeom prst="line">
                <a:avLst/>
              </a:prstGeom>
              <a:noFill/>
              <a:ln w="28575">
                <a:solidFill>
                  <a:schemeClr val="tx1"/>
                </a:solidFill>
                <a:round/>
                <a:headEnd/>
                <a:tailEnd/>
              </a:ln>
            </p:spPr>
            <p:txBody>
              <a:bodyPr/>
              <a:lstStyle/>
              <a:p>
                <a:endParaRPr lang="en-US" sz="2400"/>
              </a:p>
            </p:txBody>
          </p:sp>
        </p:grpSp>
      </p:grpSp>
      <p:sp>
        <p:nvSpPr>
          <p:cNvPr id="23" name="Slide Number Placeholder 22"/>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utoUpdateAnimBg="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smtClean="0"/>
              <a:t>Dynamic Processes</a:t>
            </a:r>
            <a:endParaRPr lang="en-US" sz="4000" u="sng" dirty="0"/>
          </a:p>
        </p:txBody>
      </p:sp>
      <p:grpSp>
        <p:nvGrpSpPr>
          <p:cNvPr id="5" name="Group 7"/>
          <p:cNvGrpSpPr>
            <a:grpSpLocks/>
          </p:cNvGrpSpPr>
          <p:nvPr/>
        </p:nvGrpSpPr>
        <p:grpSpPr bwMode="auto">
          <a:xfrm>
            <a:off x="2849125" y="1336269"/>
            <a:ext cx="1847851" cy="584200"/>
            <a:chOff x="2303" y="2137"/>
            <a:chExt cx="1164" cy="368"/>
          </a:xfrm>
        </p:grpSpPr>
        <p:sp>
          <p:nvSpPr>
            <p:cNvPr id="6" name="Text Box 5"/>
            <p:cNvSpPr txBox="1">
              <a:spLocks noChangeArrowheads="1"/>
            </p:cNvSpPr>
            <p:nvPr/>
          </p:nvSpPr>
          <p:spPr bwMode="auto">
            <a:xfrm>
              <a:off x="2303" y="2137"/>
              <a:ext cx="116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A          B</a:t>
              </a:r>
            </a:p>
          </p:txBody>
        </p:sp>
        <p:sp>
          <p:nvSpPr>
            <p:cNvPr id="7"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400"/>
            </a:p>
          </p:txBody>
        </p:sp>
      </p:grpSp>
      <p:grpSp>
        <p:nvGrpSpPr>
          <p:cNvPr id="9" name="Group 7"/>
          <p:cNvGrpSpPr>
            <a:grpSpLocks/>
          </p:cNvGrpSpPr>
          <p:nvPr/>
        </p:nvGrpSpPr>
        <p:grpSpPr bwMode="auto">
          <a:xfrm>
            <a:off x="2831864" y="3597179"/>
            <a:ext cx="1847851" cy="584200"/>
            <a:chOff x="2303" y="2137"/>
            <a:chExt cx="1164" cy="368"/>
          </a:xfrm>
        </p:grpSpPr>
        <p:sp>
          <p:nvSpPr>
            <p:cNvPr id="10" name="Text Box 5"/>
            <p:cNvSpPr txBox="1">
              <a:spLocks noChangeArrowheads="1"/>
            </p:cNvSpPr>
            <p:nvPr/>
          </p:nvSpPr>
          <p:spPr bwMode="auto">
            <a:xfrm>
              <a:off x="2303" y="2137"/>
              <a:ext cx="116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A          B</a:t>
              </a:r>
            </a:p>
          </p:txBody>
        </p:sp>
        <p:sp>
          <p:nvSpPr>
            <p:cNvPr id="11"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400"/>
            </a:p>
          </p:txBody>
        </p:sp>
      </p:grpSp>
      <p:cxnSp>
        <p:nvCxnSpPr>
          <p:cNvPr id="12" name="Straight Connector 11"/>
          <p:cNvCxnSpPr/>
          <p:nvPr/>
        </p:nvCxnSpPr>
        <p:spPr>
          <a:xfrm>
            <a:off x="0" y="343989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7"/>
          <p:cNvGrpSpPr>
            <a:grpSpLocks/>
          </p:cNvGrpSpPr>
          <p:nvPr/>
        </p:nvGrpSpPr>
        <p:grpSpPr bwMode="auto">
          <a:xfrm>
            <a:off x="2801701" y="4276029"/>
            <a:ext cx="1871664" cy="584200"/>
            <a:chOff x="2296" y="2137"/>
            <a:chExt cx="1179" cy="368"/>
          </a:xfrm>
        </p:grpSpPr>
        <p:sp>
          <p:nvSpPr>
            <p:cNvPr id="14" name="Text Box 5"/>
            <p:cNvSpPr txBox="1">
              <a:spLocks noChangeArrowheads="1"/>
            </p:cNvSpPr>
            <p:nvPr/>
          </p:nvSpPr>
          <p:spPr bwMode="auto">
            <a:xfrm>
              <a:off x="2296" y="2137"/>
              <a:ext cx="117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smtClean="0"/>
                <a:t>B          A</a:t>
              </a:r>
              <a:endParaRPr lang="en-US" altLang="en-US" sz="3200" dirty="0"/>
            </a:p>
          </p:txBody>
        </p:sp>
        <p:sp>
          <p:nvSpPr>
            <p:cNvPr id="15"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400"/>
            </a:p>
          </p:txBody>
        </p:sp>
      </p:grpSp>
      <p:grpSp>
        <p:nvGrpSpPr>
          <p:cNvPr id="27" name="Group 26"/>
          <p:cNvGrpSpPr/>
          <p:nvPr/>
        </p:nvGrpSpPr>
        <p:grpSpPr>
          <a:xfrm>
            <a:off x="2801701" y="5026804"/>
            <a:ext cx="1847851" cy="584200"/>
            <a:chOff x="857451" y="5402179"/>
            <a:chExt cx="1847851" cy="584200"/>
          </a:xfrm>
        </p:grpSpPr>
        <p:sp>
          <p:nvSpPr>
            <p:cNvPr id="18" name="Text Box 5"/>
            <p:cNvSpPr txBox="1">
              <a:spLocks noChangeArrowheads="1"/>
            </p:cNvSpPr>
            <p:nvPr/>
          </p:nvSpPr>
          <p:spPr bwMode="auto">
            <a:xfrm>
              <a:off x="857451" y="5402179"/>
              <a:ext cx="1847851"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A          B</a:t>
              </a:r>
            </a:p>
          </p:txBody>
        </p:sp>
        <p:graphicFrame>
          <p:nvGraphicFramePr>
            <p:cNvPr id="32770" name="Object 2"/>
            <p:cNvGraphicFramePr>
              <a:graphicFrameLocks noChangeAspect="1"/>
            </p:cNvGraphicFramePr>
            <p:nvPr/>
          </p:nvGraphicFramePr>
          <p:xfrm>
            <a:off x="1372401" y="5621154"/>
            <a:ext cx="762000" cy="182450"/>
          </p:xfrm>
          <a:graphic>
            <a:graphicData uri="http://schemas.openxmlformats.org/presentationml/2006/ole">
              <p:oleObj spid="_x0000_s32773" name="CS ChemDraw Drawing" r:id="rId3" imgW="1014619" imgH="243270" progId="ChemDraw.Document.6.0">
                <p:embed/>
              </p:oleObj>
            </a:graphicData>
          </a:graphic>
        </p:graphicFrame>
      </p:grpSp>
      <p:sp>
        <p:nvSpPr>
          <p:cNvPr id="21" name="TextBox 20"/>
          <p:cNvSpPr txBox="1"/>
          <p:nvPr/>
        </p:nvSpPr>
        <p:spPr>
          <a:xfrm>
            <a:off x="2367765" y="5650040"/>
            <a:ext cx="2675823" cy="369332"/>
          </a:xfrm>
          <a:prstGeom prst="rect">
            <a:avLst/>
          </a:prstGeom>
          <a:noFill/>
        </p:spPr>
        <p:txBody>
          <a:bodyPr wrap="square" rtlCol="0">
            <a:spAutoFit/>
          </a:bodyPr>
          <a:lstStyle/>
          <a:p>
            <a:pPr algn="ctr"/>
            <a:r>
              <a:rPr lang="en-US" dirty="0" smtClean="0">
                <a:solidFill>
                  <a:srgbClr val="FF0000"/>
                </a:solidFill>
              </a:rPr>
              <a:t>A is in equilibrium with B</a:t>
            </a:r>
            <a:endParaRPr lang="en-US" dirty="0">
              <a:solidFill>
                <a:srgbClr val="FF0000"/>
              </a:solidFill>
            </a:endParaRPr>
          </a:p>
        </p:txBody>
      </p:sp>
      <p:grpSp>
        <p:nvGrpSpPr>
          <p:cNvPr id="31" name="Group 30"/>
          <p:cNvGrpSpPr/>
          <p:nvPr/>
        </p:nvGrpSpPr>
        <p:grpSpPr>
          <a:xfrm>
            <a:off x="5551971" y="3723320"/>
            <a:ext cx="2548528" cy="2940518"/>
            <a:chOff x="5551971" y="3723320"/>
            <a:chExt cx="2548528" cy="2940518"/>
          </a:xfrm>
        </p:grpSpPr>
        <p:pic>
          <p:nvPicPr>
            <p:cNvPr id="32771" name="Picture 3"/>
            <p:cNvPicPr>
              <a:picLocks noChangeAspect="1" noChangeArrowheads="1"/>
            </p:cNvPicPr>
            <p:nvPr/>
          </p:nvPicPr>
          <p:blipFill>
            <a:blip r:embed="rId4" cstate="print"/>
            <a:srcRect/>
            <a:stretch>
              <a:fillRect/>
            </a:stretch>
          </p:blipFill>
          <p:spPr bwMode="auto">
            <a:xfrm>
              <a:off x="5906083" y="3723320"/>
              <a:ext cx="2194416" cy="2940518"/>
            </a:xfrm>
            <a:prstGeom prst="rect">
              <a:avLst/>
            </a:prstGeom>
            <a:noFill/>
            <a:ln w="9525">
              <a:noFill/>
              <a:miter lim="800000"/>
              <a:headEnd/>
              <a:tailEnd/>
            </a:ln>
          </p:spPr>
        </p:pic>
        <p:sp>
          <p:nvSpPr>
            <p:cNvPr id="23" name="TextBox 22"/>
            <p:cNvSpPr txBox="1"/>
            <p:nvPr/>
          </p:nvSpPr>
          <p:spPr>
            <a:xfrm rot="16200000">
              <a:off x="5101369" y="5003478"/>
              <a:ext cx="1270535" cy="369332"/>
            </a:xfrm>
            <a:prstGeom prst="rect">
              <a:avLst/>
            </a:prstGeom>
            <a:noFill/>
          </p:spPr>
          <p:txBody>
            <a:bodyPr wrap="square" rtlCol="0">
              <a:spAutoFit/>
            </a:bodyPr>
            <a:lstStyle/>
            <a:p>
              <a:pPr algn="ctr"/>
              <a:r>
                <a:rPr lang="en-US" dirty="0" smtClean="0"/>
                <a:t>Number</a:t>
              </a:r>
              <a:endParaRPr lang="en-US" dirty="0"/>
            </a:p>
          </p:txBody>
        </p:sp>
        <p:sp>
          <p:nvSpPr>
            <p:cNvPr id="24" name="TextBox 23"/>
            <p:cNvSpPr txBox="1"/>
            <p:nvPr/>
          </p:nvSpPr>
          <p:spPr>
            <a:xfrm>
              <a:off x="6071917" y="4048972"/>
              <a:ext cx="328864" cy="369332"/>
            </a:xfrm>
            <a:prstGeom prst="rect">
              <a:avLst/>
            </a:prstGeom>
            <a:noFill/>
          </p:spPr>
          <p:txBody>
            <a:bodyPr wrap="square" rtlCol="0">
              <a:spAutoFit/>
            </a:bodyPr>
            <a:lstStyle/>
            <a:p>
              <a:pPr algn="ctr"/>
              <a:r>
                <a:rPr lang="en-US" dirty="0" smtClean="0"/>
                <a:t>A</a:t>
              </a:r>
              <a:endParaRPr lang="en-US" dirty="0"/>
            </a:p>
          </p:txBody>
        </p:sp>
        <p:sp>
          <p:nvSpPr>
            <p:cNvPr id="25" name="TextBox 24"/>
            <p:cNvSpPr txBox="1"/>
            <p:nvPr/>
          </p:nvSpPr>
          <p:spPr>
            <a:xfrm>
              <a:off x="6108814" y="5895419"/>
              <a:ext cx="328864" cy="369332"/>
            </a:xfrm>
            <a:prstGeom prst="rect">
              <a:avLst/>
            </a:prstGeom>
            <a:noFill/>
          </p:spPr>
          <p:txBody>
            <a:bodyPr wrap="square" rtlCol="0">
              <a:spAutoFit/>
            </a:bodyPr>
            <a:lstStyle/>
            <a:p>
              <a:pPr algn="ctr"/>
              <a:r>
                <a:rPr lang="en-US" dirty="0" smtClean="0"/>
                <a:t>B</a:t>
              </a:r>
              <a:endParaRPr lang="en-US" dirty="0"/>
            </a:p>
          </p:txBody>
        </p:sp>
      </p:grpSp>
      <p:sp>
        <p:nvSpPr>
          <p:cNvPr id="26" name="TextBox 25"/>
          <p:cNvSpPr txBox="1"/>
          <p:nvPr/>
        </p:nvSpPr>
        <p:spPr>
          <a:xfrm>
            <a:off x="2010037" y="6120072"/>
            <a:ext cx="3360818" cy="646331"/>
          </a:xfrm>
          <a:prstGeom prst="rect">
            <a:avLst/>
          </a:prstGeom>
          <a:noFill/>
        </p:spPr>
        <p:txBody>
          <a:bodyPr wrap="square" rtlCol="0">
            <a:spAutoFit/>
          </a:bodyPr>
          <a:lstStyle/>
          <a:p>
            <a:pPr algn="ctr"/>
            <a:r>
              <a:rPr lang="en-US" dirty="0" smtClean="0">
                <a:solidFill>
                  <a:srgbClr val="FF0000"/>
                </a:solidFill>
              </a:rPr>
              <a:t>Neither A nor B are completely consumed during the reaction.</a:t>
            </a:r>
            <a:endParaRPr lang="en-US" dirty="0">
              <a:solidFill>
                <a:srgbClr val="FF0000"/>
              </a:solidFill>
            </a:endParaRPr>
          </a:p>
        </p:txBody>
      </p:sp>
      <p:pic>
        <p:nvPicPr>
          <p:cNvPr id="32772" name="Picture 4"/>
          <p:cNvPicPr>
            <a:picLocks noChangeAspect="1" noChangeArrowheads="1"/>
          </p:cNvPicPr>
          <p:nvPr/>
        </p:nvPicPr>
        <p:blipFill>
          <a:blip r:embed="rId5" cstate="print"/>
          <a:srcRect/>
          <a:stretch>
            <a:fillRect/>
          </a:stretch>
        </p:blipFill>
        <p:spPr bwMode="auto">
          <a:xfrm>
            <a:off x="5236119" y="1000032"/>
            <a:ext cx="3291839" cy="2206383"/>
          </a:xfrm>
          <a:prstGeom prst="rect">
            <a:avLst/>
          </a:prstGeom>
          <a:noFill/>
          <a:ln w="9525">
            <a:noFill/>
            <a:miter lim="800000"/>
            <a:headEnd/>
            <a:tailEnd/>
          </a:ln>
        </p:spPr>
      </p:pic>
      <p:sp>
        <p:nvSpPr>
          <p:cNvPr id="29" name="TextBox 28"/>
          <p:cNvSpPr txBox="1"/>
          <p:nvPr/>
        </p:nvSpPr>
        <p:spPr>
          <a:xfrm>
            <a:off x="2433536" y="2096715"/>
            <a:ext cx="2675823" cy="646331"/>
          </a:xfrm>
          <a:prstGeom prst="rect">
            <a:avLst/>
          </a:prstGeom>
          <a:noFill/>
        </p:spPr>
        <p:txBody>
          <a:bodyPr wrap="square" rtlCol="0">
            <a:spAutoFit/>
          </a:bodyPr>
          <a:lstStyle/>
          <a:p>
            <a:pPr algn="ctr"/>
            <a:r>
              <a:rPr lang="en-US" dirty="0" smtClean="0">
                <a:solidFill>
                  <a:srgbClr val="FF0000"/>
                </a:solidFill>
              </a:rPr>
              <a:t>A is converted to B until there is no A and only B.</a:t>
            </a:r>
            <a:endParaRPr lang="en-US" dirty="0">
              <a:solidFill>
                <a:srgbClr val="FF0000"/>
              </a:solidFill>
            </a:endParaRPr>
          </a:p>
        </p:txBody>
      </p:sp>
      <p:sp>
        <p:nvSpPr>
          <p:cNvPr id="28" name="TextBox 27"/>
          <p:cNvSpPr txBox="1"/>
          <p:nvPr/>
        </p:nvSpPr>
        <p:spPr>
          <a:xfrm>
            <a:off x="83527" y="924025"/>
            <a:ext cx="3041584" cy="461665"/>
          </a:xfrm>
          <a:prstGeom prst="rect">
            <a:avLst/>
          </a:prstGeom>
          <a:noFill/>
        </p:spPr>
        <p:txBody>
          <a:bodyPr wrap="square" rtlCol="0">
            <a:spAutoFit/>
          </a:bodyPr>
          <a:lstStyle/>
          <a:p>
            <a:r>
              <a:rPr lang="en-US" sz="2400" dirty="0" smtClean="0">
                <a:solidFill>
                  <a:srgbClr val="0000FF"/>
                </a:solidFill>
              </a:rPr>
              <a:t>Irreversible process:</a:t>
            </a:r>
            <a:endParaRPr lang="en-US" sz="2400" dirty="0">
              <a:solidFill>
                <a:srgbClr val="0000FF"/>
              </a:solidFill>
            </a:endParaRPr>
          </a:p>
        </p:txBody>
      </p:sp>
      <p:sp>
        <p:nvSpPr>
          <p:cNvPr id="30" name="TextBox 29"/>
          <p:cNvSpPr txBox="1"/>
          <p:nvPr/>
        </p:nvSpPr>
        <p:spPr>
          <a:xfrm>
            <a:off x="255632" y="3558710"/>
            <a:ext cx="3041584" cy="461665"/>
          </a:xfrm>
          <a:prstGeom prst="rect">
            <a:avLst/>
          </a:prstGeom>
          <a:noFill/>
        </p:spPr>
        <p:txBody>
          <a:bodyPr wrap="square" rtlCol="0">
            <a:spAutoFit/>
          </a:bodyPr>
          <a:lstStyle/>
          <a:p>
            <a:r>
              <a:rPr lang="en-US" sz="2400" dirty="0" smtClean="0">
                <a:solidFill>
                  <a:srgbClr val="0000FF"/>
                </a:solidFill>
              </a:rPr>
              <a:t>Reversible process:</a:t>
            </a:r>
            <a:endParaRPr lang="en-US" sz="2400" dirty="0">
              <a:solidFill>
                <a:srgbClr val="0000FF"/>
              </a:solidFill>
            </a:endParaRPr>
          </a:p>
        </p:txBody>
      </p:sp>
      <p:sp>
        <p:nvSpPr>
          <p:cNvPr id="32" name="Slide Number Placeholder 31"/>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Placeholder 2"/>
          <p:cNvSpPr>
            <a:spLocks/>
          </p:cNvSpPr>
          <p:nvPr/>
        </p:nvSpPr>
        <p:spPr bwMode="auto">
          <a:xfrm>
            <a:off x="46038" y="556510"/>
            <a:ext cx="9144000" cy="5334000"/>
          </a:xfrm>
          <a:prstGeom prst="rect">
            <a:avLst/>
          </a:prstGeom>
          <a:noFill/>
          <a:ln w="9525">
            <a:noFill/>
            <a:miter lim="800000"/>
            <a:headEnd/>
            <a:tailEnd/>
          </a:ln>
        </p:spPr>
        <p:txBody>
          <a:bodyPr/>
          <a:lstStyle/>
          <a:p>
            <a:pPr>
              <a:spcBef>
                <a:spcPct val="20000"/>
              </a:spcBef>
              <a:buFont typeface="Arial" charset="0"/>
              <a:buNone/>
            </a:pPr>
            <a:endParaRPr lang="en-US" sz="2000" dirty="0"/>
          </a:p>
          <a:p>
            <a:pPr>
              <a:spcBef>
                <a:spcPct val="20000"/>
              </a:spcBef>
              <a:buFont typeface="Arial" charset="0"/>
              <a:buNone/>
            </a:pPr>
            <a:r>
              <a:rPr lang="en-US" sz="2000" dirty="0"/>
              <a:t>Write expressions for </a:t>
            </a:r>
            <a:r>
              <a:rPr lang="en-US" sz="2000" i="1" dirty="0" err="1"/>
              <a:t>K</a:t>
            </a:r>
            <a:r>
              <a:rPr lang="en-US" sz="2000" baseline="-25000" dirty="0" err="1"/>
              <a:t>c</a:t>
            </a:r>
            <a:r>
              <a:rPr lang="en-US" sz="2000" dirty="0"/>
              <a:t>, and </a:t>
            </a:r>
            <a:r>
              <a:rPr lang="en-US" sz="2000" i="1" dirty="0"/>
              <a:t>K</a:t>
            </a:r>
            <a:r>
              <a:rPr lang="en-US" sz="2000" i="1" baseline="-25000" dirty="0"/>
              <a:t>P</a:t>
            </a:r>
            <a:r>
              <a:rPr lang="en-US" sz="2000" i="1" dirty="0"/>
              <a:t> </a:t>
            </a:r>
            <a:r>
              <a:rPr lang="en-US" sz="2000" dirty="0"/>
              <a:t>if applicable, for the following reversible reactions at equilibrium:</a:t>
            </a:r>
          </a:p>
          <a:p>
            <a:pPr marL="457200">
              <a:spcBef>
                <a:spcPct val="20000"/>
              </a:spcBef>
              <a:buFont typeface="Arial" charset="0"/>
              <a:buNone/>
            </a:pPr>
            <a:endParaRPr lang="en-US" sz="2000" dirty="0"/>
          </a:p>
          <a:p>
            <a:pPr marL="457200">
              <a:spcBef>
                <a:spcPct val="20000"/>
              </a:spcBef>
              <a:buFont typeface="Arial" charset="0"/>
              <a:buAutoNum type="alphaLcParenBoth"/>
            </a:pPr>
            <a:r>
              <a:rPr lang="en-US" sz="2000" dirty="0"/>
              <a:t> HF</a:t>
            </a:r>
            <a:r>
              <a:rPr lang="en-US" sz="2000" baseline="-25000" dirty="0"/>
              <a:t>(</a:t>
            </a:r>
            <a:r>
              <a:rPr lang="en-US" sz="2000" i="1" baseline="-25000" dirty="0" err="1"/>
              <a:t>aq</a:t>
            </a:r>
            <a:r>
              <a:rPr lang="en-US" sz="2000" baseline="-25000" dirty="0"/>
              <a:t>)</a:t>
            </a:r>
            <a:r>
              <a:rPr lang="en-US" sz="2000" dirty="0"/>
              <a:t> + H</a:t>
            </a:r>
            <a:r>
              <a:rPr lang="en-US" sz="2000" baseline="-25000" dirty="0"/>
              <a:t>2</a:t>
            </a:r>
            <a:r>
              <a:rPr lang="en-US" sz="2000" dirty="0"/>
              <a:t>O</a:t>
            </a:r>
            <a:r>
              <a:rPr lang="en-US" sz="2000" baseline="-25000" dirty="0"/>
              <a:t>(</a:t>
            </a:r>
            <a:r>
              <a:rPr lang="en-US" sz="2000" i="1" baseline="-25000" dirty="0"/>
              <a:t>l</a:t>
            </a:r>
            <a:r>
              <a:rPr lang="en-US" sz="2000" baseline="-25000" dirty="0"/>
              <a:t>)</a:t>
            </a:r>
            <a:r>
              <a:rPr lang="en-US" sz="2000" dirty="0"/>
              <a:t>        </a:t>
            </a:r>
            <a:r>
              <a:rPr lang="en-US" sz="2000" dirty="0" smtClean="0"/>
              <a:t>      </a:t>
            </a:r>
            <a:r>
              <a:rPr lang="en-US" sz="2000" dirty="0"/>
              <a:t>H</a:t>
            </a:r>
            <a:r>
              <a:rPr lang="en-US" sz="2000" baseline="-25000" dirty="0"/>
              <a:t>3</a:t>
            </a:r>
            <a:r>
              <a:rPr lang="en-US" sz="2000" dirty="0"/>
              <a:t>O</a:t>
            </a:r>
            <a:r>
              <a:rPr lang="en-US" sz="2000" baseline="30000" dirty="0"/>
              <a:t>+</a:t>
            </a:r>
            <a:r>
              <a:rPr lang="en-US" sz="2000" baseline="-25000" dirty="0"/>
              <a:t>(</a:t>
            </a:r>
            <a:r>
              <a:rPr lang="en-US" sz="2000" i="1" baseline="-25000" dirty="0" err="1"/>
              <a:t>aq</a:t>
            </a:r>
            <a:r>
              <a:rPr lang="en-US" sz="2000" baseline="-25000" dirty="0"/>
              <a:t>) </a:t>
            </a:r>
            <a:r>
              <a:rPr lang="en-US" sz="2000" dirty="0"/>
              <a:t>+ F</a:t>
            </a:r>
            <a:r>
              <a:rPr lang="en-US" sz="2000" baseline="30000" dirty="0"/>
              <a:t>-</a:t>
            </a:r>
            <a:r>
              <a:rPr lang="en-US" sz="2000" baseline="-25000" dirty="0"/>
              <a:t>(</a:t>
            </a:r>
            <a:r>
              <a:rPr lang="en-US" sz="2000" i="1" baseline="-25000" dirty="0" err="1"/>
              <a:t>aq</a:t>
            </a:r>
            <a:r>
              <a:rPr lang="en-US" sz="2000" baseline="-25000" dirty="0"/>
              <a:t>)</a:t>
            </a:r>
          </a:p>
          <a:p>
            <a:pPr marL="457200">
              <a:spcBef>
                <a:spcPct val="20000"/>
              </a:spcBef>
            </a:pPr>
            <a:endParaRPr lang="en-US" sz="2000" dirty="0" smtClean="0"/>
          </a:p>
          <a:p>
            <a:pPr marL="457200">
              <a:spcBef>
                <a:spcPct val="20000"/>
              </a:spcBef>
            </a:pPr>
            <a:endParaRPr lang="en-US" sz="2000" dirty="0" smtClean="0"/>
          </a:p>
          <a:p>
            <a:pPr marL="457200">
              <a:spcBef>
                <a:spcPct val="20000"/>
              </a:spcBef>
            </a:pPr>
            <a:endParaRPr lang="en-US" sz="2000" dirty="0"/>
          </a:p>
          <a:p>
            <a:pPr marL="457200">
              <a:spcBef>
                <a:spcPct val="20000"/>
              </a:spcBef>
              <a:buFont typeface="Arial" charset="0"/>
              <a:buNone/>
            </a:pPr>
            <a:r>
              <a:rPr lang="en-US" sz="2000" dirty="0"/>
              <a:t>(b) 2NO</a:t>
            </a:r>
            <a:r>
              <a:rPr lang="en-US" sz="2000" baseline="-25000" dirty="0"/>
              <a:t>(</a:t>
            </a:r>
            <a:r>
              <a:rPr lang="en-US" sz="2000" i="1" baseline="-25000" dirty="0"/>
              <a:t>g</a:t>
            </a:r>
            <a:r>
              <a:rPr lang="en-US" sz="2000" baseline="-25000" dirty="0"/>
              <a:t>)</a:t>
            </a:r>
            <a:r>
              <a:rPr lang="en-US" sz="2000" dirty="0"/>
              <a:t> + O</a:t>
            </a:r>
            <a:r>
              <a:rPr lang="en-US" sz="2000" baseline="-25000" dirty="0"/>
              <a:t>2(</a:t>
            </a:r>
            <a:r>
              <a:rPr lang="en-US" sz="2000" i="1" baseline="-25000" dirty="0"/>
              <a:t>g</a:t>
            </a:r>
            <a:r>
              <a:rPr lang="en-US" sz="2000" baseline="-25000" dirty="0"/>
              <a:t>)        </a:t>
            </a:r>
            <a:r>
              <a:rPr lang="en-US" sz="2000" baseline="-25000" dirty="0" smtClean="0"/>
              <a:t>                 </a:t>
            </a:r>
            <a:r>
              <a:rPr lang="en-US" sz="2000" dirty="0" smtClean="0"/>
              <a:t>2NO</a:t>
            </a:r>
            <a:r>
              <a:rPr lang="en-US" sz="2000" baseline="-25000" dirty="0" smtClean="0"/>
              <a:t>2(</a:t>
            </a:r>
            <a:r>
              <a:rPr lang="en-US" sz="2000" i="1" baseline="-25000" dirty="0" smtClean="0"/>
              <a:t>g</a:t>
            </a:r>
            <a:r>
              <a:rPr lang="en-US" sz="2000" baseline="-25000" dirty="0"/>
              <a:t>)</a:t>
            </a:r>
          </a:p>
          <a:p>
            <a:pPr marL="457200">
              <a:spcBef>
                <a:spcPct val="20000"/>
              </a:spcBef>
              <a:buFont typeface="Arial" charset="0"/>
              <a:buNone/>
            </a:pPr>
            <a:endParaRPr lang="en-US" sz="2000" dirty="0" smtClean="0"/>
          </a:p>
          <a:p>
            <a:pPr marL="457200">
              <a:spcBef>
                <a:spcPct val="20000"/>
              </a:spcBef>
              <a:buFont typeface="Arial" charset="0"/>
              <a:buNone/>
            </a:pPr>
            <a:endParaRPr lang="en-US" sz="2000" dirty="0" smtClean="0"/>
          </a:p>
          <a:p>
            <a:pPr marL="457200">
              <a:spcBef>
                <a:spcPct val="20000"/>
              </a:spcBef>
              <a:buFont typeface="Arial" charset="0"/>
              <a:buNone/>
            </a:pPr>
            <a:endParaRPr lang="en-US" sz="2000" dirty="0"/>
          </a:p>
          <a:p>
            <a:pPr marL="457200">
              <a:spcBef>
                <a:spcPct val="20000"/>
              </a:spcBef>
              <a:buFont typeface="Arial" charset="0"/>
              <a:buNone/>
            </a:pPr>
            <a:r>
              <a:rPr lang="en-US" sz="2000" dirty="0"/>
              <a:t>(c) CH</a:t>
            </a:r>
            <a:r>
              <a:rPr lang="en-US" sz="2000" baseline="-25000" dirty="0"/>
              <a:t>3</a:t>
            </a:r>
            <a:r>
              <a:rPr lang="en-US" sz="2000" dirty="0"/>
              <a:t>COOH</a:t>
            </a:r>
            <a:r>
              <a:rPr lang="en-US" sz="2000" baseline="-25000" dirty="0"/>
              <a:t>(</a:t>
            </a:r>
            <a:r>
              <a:rPr lang="en-US" sz="2000" i="1" baseline="-25000" dirty="0" err="1"/>
              <a:t>aq</a:t>
            </a:r>
            <a:r>
              <a:rPr lang="en-US" sz="2000" baseline="-25000" dirty="0"/>
              <a:t>)</a:t>
            </a:r>
            <a:r>
              <a:rPr lang="en-US" sz="2000" dirty="0"/>
              <a:t> + </a:t>
            </a:r>
            <a:r>
              <a:rPr lang="en-US" sz="2000" dirty="0" smtClean="0"/>
              <a:t>C</a:t>
            </a:r>
            <a:r>
              <a:rPr lang="en-US" sz="2000" baseline="-25000" dirty="0" smtClean="0"/>
              <a:t>2</a:t>
            </a:r>
            <a:r>
              <a:rPr lang="en-US" sz="2000" dirty="0" smtClean="0"/>
              <a:t>H</a:t>
            </a:r>
            <a:r>
              <a:rPr lang="en-US" sz="2000" baseline="-25000" dirty="0" smtClean="0"/>
              <a:t>5</a:t>
            </a:r>
            <a:r>
              <a:rPr lang="en-US" sz="2000" dirty="0" smtClean="0"/>
              <a:t>OH</a:t>
            </a:r>
            <a:r>
              <a:rPr lang="en-US" sz="2000" baseline="-25000" dirty="0" smtClean="0"/>
              <a:t>(</a:t>
            </a:r>
            <a:r>
              <a:rPr lang="en-US" sz="2000" i="1" baseline="-25000" dirty="0" err="1" smtClean="0"/>
              <a:t>aq</a:t>
            </a:r>
            <a:r>
              <a:rPr lang="en-US" sz="2000" baseline="-25000" dirty="0" smtClean="0"/>
              <a:t>)</a:t>
            </a:r>
            <a:r>
              <a:rPr lang="en-US" sz="2000" dirty="0" smtClean="0"/>
              <a:t>                </a:t>
            </a:r>
            <a:r>
              <a:rPr lang="en-US" sz="2000" dirty="0"/>
              <a:t>CH</a:t>
            </a:r>
            <a:r>
              <a:rPr lang="en-US" sz="2000" baseline="-25000" dirty="0"/>
              <a:t>3</a:t>
            </a:r>
            <a:r>
              <a:rPr lang="en-US" sz="2000" dirty="0"/>
              <a:t>COOC</a:t>
            </a:r>
            <a:r>
              <a:rPr lang="en-US" sz="2000" baseline="-25000" dirty="0"/>
              <a:t>2</a:t>
            </a:r>
            <a:r>
              <a:rPr lang="en-US" sz="2000" dirty="0"/>
              <a:t>H</a:t>
            </a:r>
            <a:r>
              <a:rPr lang="en-US" sz="2000" baseline="-25000" dirty="0"/>
              <a:t>5(</a:t>
            </a:r>
            <a:r>
              <a:rPr lang="en-US" sz="2000" i="1" baseline="-25000" dirty="0" err="1"/>
              <a:t>aq</a:t>
            </a:r>
            <a:r>
              <a:rPr lang="en-US" sz="2000" baseline="-25000" dirty="0"/>
              <a:t>) </a:t>
            </a:r>
            <a:r>
              <a:rPr lang="en-US" sz="2000" dirty="0"/>
              <a:t>+ H</a:t>
            </a:r>
            <a:r>
              <a:rPr lang="en-US" sz="2000" baseline="-25000" dirty="0"/>
              <a:t>2</a:t>
            </a:r>
            <a:r>
              <a:rPr lang="en-US" sz="2000" dirty="0"/>
              <a:t>O</a:t>
            </a:r>
            <a:r>
              <a:rPr lang="en-US" sz="2000" baseline="-25000" dirty="0"/>
              <a:t>(</a:t>
            </a:r>
            <a:r>
              <a:rPr lang="en-US" sz="2000" i="1" baseline="-25000" dirty="0"/>
              <a:t>l</a:t>
            </a:r>
            <a:r>
              <a:rPr lang="en-US" sz="2000" baseline="-25000" dirty="0"/>
              <a:t>)</a:t>
            </a:r>
          </a:p>
          <a:p>
            <a:pPr>
              <a:buFont typeface="Arial" charset="0"/>
              <a:buNone/>
            </a:pPr>
            <a:endParaRPr lang="en-US" sz="2000" dirty="0"/>
          </a:p>
          <a:p>
            <a:pPr>
              <a:buFont typeface="Arial" charset="0"/>
              <a:buNone/>
            </a:pPr>
            <a:endParaRPr lang="en-US" sz="2000" dirty="0">
              <a:cs typeface="Arial" charset="0"/>
            </a:endParaRPr>
          </a:p>
          <a:p>
            <a:pPr>
              <a:buFont typeface="Arial" charset="0"/>
              <a:buNone/>
            </a:pPr>
            <a:r>
              <a:rPr lang="en-US" sz="2000" dirty="0">
                <a:cs typeface="Arial" charset="0"/>
              </a:rPr>
              <a:t> </a:t>
            </a:r>
          </a:p>
          <a:p>
            <a:pPr>
              <a:buFont typeface="Arial" charset="0"/>
              <a:buNone/>
            </a:pPr>
            <a:endParaRPr lang="en-US" sz="2000" dirty="0">
              <a:cs typeface="Arial" charset="0"/>
            </a:endParaRPr>
          </a:p>
          <a:p>
            <a:pPr>
              <a:buFont typeface="Arial" charset="0"/>
              <a:buNone/>
            </a:pPr>
            <a:endParaRPr lang="en-US" sz="2000" dirty="0">
              <a:cs typeface="Arial" charset="0"/>
            </a:endParaRPr>
          </a:p>
          <a:p>
            <a:pPr>
              <a:spcBef>
                <a:spcPct val="20000"/>
              </a:spcBef>
              <a:buFont typeface="Arial" charset="0"/>
              <a:buNone/>
            </a:pPr>
            <a:endParaRPr lang="en-US" sz="2000" dirty="0"/>
          </a:p>
        </p:txBody>
      </p:sp>
      <p:pic>
        <p:nvPicPr>
          <p:cNvPr id="12294" name="Picture 5"/>
          <p:cNvPicPr>
            <a:picLocks noGrp="1" noChangeAspect="1" noChangeArrowheads="1"/>
          </p:cNvPicPr>
          <p:nvPr>
            <p:ph sz="quarter" idx="2"/>
          </p:nvPr>
        </p:nvPicPr>
        <p:blipFill>
          <a:blip r:embed="rId2" cstate="print"/>
          <a:srcRect/>
          <a:stretch>
            <a:fillRect/>
          </a:stretch>
        </p:blipFill>
        <p:spPr bwMode="auto">
          <a:xfrm>
            <a:off x="2510487" y="3541141"/>
            <a:ext cx="549275" cy="185737"/>
          </a:xfrm>
          <a:noFill/>
          <a:ln>
            <a:miter lim="800000"/>
            <a:headEnd/>
            <a:tailEnd/>
          </a:ln>
        </p:spPr>
      </p:pic>
      <p:pic>
        <p:nvPicPr>
          <p:cNvPr id="12295" name="Picture 6"/>
          <p:cNvPicPr>
            <a:picLocks noGrp="1" noChangeAspect="1" noChangeArrowheads="1"/>
          </p:cNvPicPr>
          <p:nvPr>
            <p:ph sz="quarter" idx="3"/>
          </p:nvPr>
        </p:nvPicPr>
        <p:blipFill>
          <a:blip r:embed="rId2" cstate="print"/>
          <a:srcRect/>
          <a:stretch>
            <a:fillRect/>
          </a:stretch>
        </p:blipFill>
        <p:spPr bwMode="auto">
          <a:xfrm>
            <a:off x="2485845" y="2091831"/>
            <a:ext cx="549275" cy="185737"/>
          </a:xfrm>
          <a:noFill/>
          <a:ln>
            <a:miter lim="800000"/>
            <a:headEnd/>
            <a:tailEnd/>
          </a:ln>
        </p:spPr>
      </p:pic>
      <p:sp>
        <p:nvSpPr>
          <p:cNvPr id="8" name="Slide Number Placeholder 5"/>
          <p:cNvSpPr>
            <a:spLocks noGrp="1"/>
          </p:cNvSpPr>
          <p:nvPr>
            <p:ph type="sldNum" sz="quarter" idx="10"/>
          </p:nvPr>
        </p:nvSpPr>
        <p:spPr/>
        <p:txBody>
          <a:bodyPr/>
          <a:lstStyle/>
          <a:p>
            <a:pPr>
              <a:defRPr/>
            </a:pPr>
            <a:fld id="{FBDBDC33-2F57-4354-A4EC-1E3D1BCBE20A}" type="slidenum">
              <a:rPr lang="en-US"/>
              <a:pPr>
                <a:defRPr/>
              </a:pPr>
              <a:t>30</a:t>
            </a:fld>
            <a:endParaRPr lang="en-US" dirty="0"/>
          </a:p>
        </p:txBody>
      </p:sp>
      <p:sp>
        <p:nvSpPr>
          <p:cNvPr id="12291"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14.1</a:t>
            </a:r>
          </a:p>
        </p:txBody>
      </p:sp>
      <p:sp>
        <p:nvSpPr>
          <p:cNvPr id="12293" name="Text Placeholder 2"/>
          <p:cNvSpPr>
            <a:spLocks/>
          </p:cNvSpPr>
          <p:nvPr/>
        </p:nvSpPr>
        <p:spPr bwMode="auto">
          <a:xfrm>
            <a:off x="168275" y="681038"/>
            <a:ext cx="8807450" cy="5602287"/>
          </a:xfrm>
          <a:prstGeom prst="rect">
            <a:avLst/>
          </a:prstGeom>
          <a:noFill/>
          <a:ln w="9525">
            <a:noFill/>
            <a:miter lim="800000"/>
            <a:headEnd/>
            <a:tailEnd/>
          </a:ln>
        </p:spPr>
        <p:txBody>
          <a:bodyPr/>
          <a:lstStyle/>
          <a:p>
            <a:pPr>
              <a:spcBef>
                <a:spcPct val="20000"/>
              </a:spcBef>
              <a:buFont typeface="Arial" charset="0"/>
              <a:buNone/>
            </a:pPr>
            <a:endParaRPr lang="en-US" sz="1800">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p>
        </p:txBody>
      </p:sp>
      <p:pic>
        <p:nvPicPr>
          <p:cNvPr id="9" name="Picture 5"/>
          <p:cNvPicPr>
            <a:picLocks noChangeAspect="1" noChangeArrowheads="1"/>
          </p:cNvPicPr>
          <p:nvPr/>
        </p:nvPicPr>
        <p:blipFill>
          <a:blip r:embed="rId3" cstate="print"/>
          <a:srcRect/>
          <a:stretch>
            <a:fillRect/>
          </a:stretch>
        </p:blipFill>
        <p:spPr bwMode="auto">
          <a:xfrm>
            <a:off x="2585985" y="2543175"/>
            <a:ext cx="1687279" cy="699576"/>
          </a:xfrm>
          <a:prstGeom prst="rect">
            <a:avLst/>
          </a:prstGeom>
          <a:noFill/>
          <a:ln w="9525">
            <a:solidFill>
              <a:srgbClr val="FF0000"/>
            </a:solid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1800252" y="3924558"/>
            <a:ext cx="3954905" cy="856524"/>
          </a:xfrm>
          <a:prstGeom prst="rect">
            <a:avLst/>
          </a:prstGeom>
          <a:noFill/>
          <a:ln w="9525">
            <a:solidFill>
              <a:srgbClr val="FF0000"/>
            </a:solidFill>
            <a:miter lim="800000"/>
            <a:headEnd/>
            <a:tailEnd/>
          </a:ln>
        </p:spPr>
      </p:pic>
      <p:pic>
        <p:nvPicPr>
          <p:cNvPr id="11" name="Picture 7"/>
          <p:cNvPicPr>
            <a:picLocks noChangeAspect="1" noChangeArrowheads="1"/>
          </p:cNvPicPr>
          <p:nvPr/>
        </p:nvPicPr>
        <p:blipFill>
          <a:blip r:embed="rId5" cstate="print"/>
          <a:srcRect/>
          <a:stretch>
            <a:fillRect/>
          </a:stretch>
        </p:blipFill>
        <p:spPr bwMode="auto">
          <a:xfrm>
            <a:off x="2167514" y="5473283"/>
            <a:ext cx="3363853" cy="777372"/>
          </a:xfrm>
          <a:prstGeom prst="rect">
            <a:avLst/>
          </a:prstGeom>
          <a:noFill/>
          <a:ln w="9525">
            <a:solidFill>
              <a:srgbClr val="FF0000"/>
            </a:solidFill>
            <a:miter lim="800000"/>
            <a:headEnd/>
            <a:tailEnd/>
          </a:ln>
        </p:spPr>
      </p:pic>
      <p:pic>
        <p:nvPicPr>
          <p:cNvPr id="13" name="Picture 5"/>
          <p:cNvPicPr>
            <a:picLocks noGrp="1" noChangeAspect="1" noChangeArrowheads="1"/>
          </p:cNvPicPr>
          <p:nvPr>
            <p:ph sz="quarter" idx="2"/>
          </p:nvPr>
        </p:nvPicPr>
        <p:blipFill>
          <a:blip r:embed="rId2" cstate="print"/>
          <a:srcRect/>
          <a:stretch>
            <a:fillRect/>
          </a:stretch>
        </p:blipFill>
        <p:spPr bwMode="auto">
          <a:xfrm>
            <a:off x="3729687" y="5014341"/>
            <a:ext cx="549275" cy="185737"/>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4" cstate="print"/>
          <a:srcRect/>
          <a:stretch>
            <a:fillRect/>
          </a:stretch>
        </p:blipFill>
        <p:spPr bwMode="auto">
          <a:xfrm>
            <a:off x="5459979" y="3586730"/>
            <a:ext cx="2739778" cy="3011773"/>
          </a:xfrm>
          <a:prstGeom prst="rect">
            <a:avLst/>
          </a:prstGeom>
          <a:noFill/>
          <a:ln w="9525">
            <a:noFill/>
            <a:miter lim="800000"/>
            <a:headEnd/>
            <a:tailEnd/>
          </a:ln>
        </p:spPr>
      </p:pic>
      <p:sp>
        <p:nvSpPr>
          <p:cNvPr id="53253" name="Rectangle 5"/>
          <p:cNvSpPr>
            <a:spLocks noGrp="1" noChangeArrowheads="1"/>
          </p:cNvSpPr>
          <p:nvPr>
            <p:ph idx="1"/>
          </p:nvPr>
        </p:nvSpPr>
        <p:spPr>
          <a:xfrm>
            <a:off x="503238" y="1459463"/>
            <a:ext cx="8229600" cy="1742603"/>
          </a:xfrm>
        </p:spPr>
        <p:txBody>
          <a:bodyPr>
            <a:normAutofit/>
          </a:bodyPr>
          <a:lstStyle/>
          <a:p>
            <a:pPr>
              <a:lnSpc>
                <a:spcPct val="90000"/>
              </a:lnSpc>
            </a:pPr>
            <a:r>
              <a:rPr lang="en-US" sz="2800" dirty="0" smtClean="0"/>
              <a:t>Can </a:t>
            </a:r>
            <a:r>
              <a:rPr lang="en-US" sz="2800" dirty="0"/>
              <a:t>include liquids, gases and solids as either reactants or products.</a:t>
            </a:r>
          </a:p>
          <a:p>
            <a:pPr>
              <a:lnSpc>
                <a:spcPct val="90000"/>
              </a:lnSpc>
            </a:pPr>
            <a:r>
              <a:rPr lang="en-US" sz="2800" dirty="0"/>
              <a:t>Equilibrium expression is the same as that for a homogeneous equilibrium</a:t>
            </a:r>
            <a:r>
              <a:rPr lang="en-US" sz="2800" dirty="0" smtClean="0"/>
              <a:t>.</a:t>
            </a:r>
            <a:endParaRPr lang="en-US" sz="2800" dirty="0"/>
          </a:p>
        </p:txBody>
      </p:sp>
      <p:sp>
        <p:nvSpPr>
          <p:cNvPr id="4"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smtClean="0">
                <a:latin typeface="+mj-lt"/>
                <a:ea typeface="+mj-ea"/>
                <a:cs typeface="+mj-cs"/>
              </a:rPr>
              <a:t>Hetero</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genous</a:t>
            </a:r>
            <a:r>
              <a:rPr kumimoji="0" lang="en-US" sz="4000" b="0" i="0" u="sng" strike="noStrike" kern="1200" cap="none" spc="0" normalizeH="0" noProof="0" dirty="0" smtClean="0">
                <a:ln>
                  <a:noFill/>
                </a:ln>
                <a:solidFill>
                  <a:schemeClr val="tx1"/>
                </a:solidFill>
                <a:effectLst/>
                <a:uLnTx/>
                <a:uFillTx/>
                <a:latin typeface="+mj-lt"/>
                <a:ea typeface="+mj-ea"/>
                <a:cs typeface="+mj-cs"/>
              </a:rPr>
              <a:t> </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1699125" y="924108"/>
            <a:ext cx="5824100" cy="461665"/>
          </a:xfrm>
          <a:prstGeom prst="rect">
            <a:avLst/>
          </a:prstGeom>
          <a:noFill/>
          <a:ln w="9525">
            <a:noFill/>
            <a:miter lim="800000"/>
            <a:headEnd/>
            <a:tailEnd/>
          </a:ln>
        </p:spPr>
        <p:txBody>
          <a:bodyPr wrap="square">
            <a:spAutoFit/>
          </a:bodyPr>
          <a:lstStyle/>
          <a:p>
            <a:pPr algn="ctr">
              <a:spcBef>
                <a:spcPct val="50000"/>
              </a:spcBef>
            </a:pPr>
            <a:r>
              <a:rPr lang="en-US" sz="2400" dirty="0" smtClean="0"/>
              <a:t>-reacting species </a:t>
            </a:r>
            <a:r>
              <a:rPr lang="en-US" sz="2400" b="1" dirty="0" smtClean="0">
                <a:solidFill>
                  <a:srgbClr val="0000FF"/>
                </a:solidFill>
              </a:rPr>
              <a:t>are in different phases</a:t>
            </a:r>
            <a:r>
              <a:rPr lang="en-US" sz="2400" b="1" dirty="0" smtClean="0"/>
              <a:t>.</a:t>
            </a:r>
            <a:endParaRPr lang="en-US" sz="2400" b="1" i="1" dirty="0"/>
          </a:p>
        </p:txBody>
      </p:sp>
      <p:grpSp>
        <p:nvGrpSpPr>
          <p:cNvPr id="10" name="Group 9"/>
          <p:cNvGrpSpPr/>
          <p:nvPr/>
        </p:nvGrpSpPr>
        <p:grpSpPr>
          <a:xfrm>
            <a:off x="2482665" y="3310744"/>
            <a:ext cx="4258923" cy="461665"/>
            <a:chOff x="2482665" y="3406514"/>
            <a:chExt cx="4258923" cy="461665"/>
          </a:xfrm>
        </p:grpSpPr>
        <p:sp>
          <p:nvSpPr>
            <p:cNvPr id="8"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a:t>
              </a:r>
              <a:r>
                <a:rPr lang="en-US" sz="2400" baseline="-25000" dirty="0"/>
                <a:t>(</a:t>
              </a:r>
              <a:r>
                <a:rPr lang="en-US" sz="2400" i="1" baseline="-25000" dirty="0"/>
                <a:t>s</a:t>
              </a:r>
              <a:r>
                <a:rPr lang="en-US" sz="2400" baseline="-25000" dirty="0"/>
                <a:t>)</a:t>
              </a:r>
              <a:r>
                <a:rPr lang="en-US" sz="2400" dirty="0"/>
                <a:t>       </a:t>
              </a:r>
              <a:r>
                <a:rPr lang="en-US" sz="2400" dirty="0" smtClean="0"/>
                <a:t>          </a:t>
              </a:r>
              <a:r>
                <a:rPr lang="en-US" sz="2400" dirty="0" err="1" smtClean="0"/>
                <a:t>CaO</a:t>
              </a:r>
              <a:r>
                <a:rPr lang="en-US" sz="2400" dirty="0" smtClean="0"/>
                <a:t> </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9" name="Object 2"/>
            <p:cNvGraphicFramePr>
              <a:graphicFrameLocks noChangeAspect="1"/>
            </p:cNvGraphicFramePr>
            <p:nvPr/>
          </p:nvGraphicFramePr>
          <p:xfrm>
            <a:off x="3844403" y="3541411"/>
            <a:ext cx="758645" cy="251102"/>
          </p:xfrm>
          <a:graphic>
            <a:graphicData uri="http://schemas.openxmlformats.org/presentationml/2006/ole">
              <p:oleObj spid="_x0000_s332804" name="CS ChemDraw Drawing" r:id="rId5" imgW="1014619" imgH="243270" progId="ChemDraw.Document.6.0">
                <p:embed/>
              </p:oleObj>
            </a:graphicData>
          </a:graphic>
        </p:graphicFrame>
      </p:grpSp>
      <p:cxnSp>
        <p:nvCxnSpPr>
          <p:cNvPr id="12" name="Straight Arrow Connector 11"/>
          <p:cNvCxnSpPr/>
          <p:nvPr/>
        </p:nvCxnSpPr>
        <p:spPr>
          <a:xfrm>
            <a:off x="4015640" y="5283251"/>
            <a:ext cx="13846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303603" y="4803312"/>
            <a:ext cx="756938" cy="461665"/>
          </a:xfrm>
          <a:prstGeom prst="rect">
            <a:avLst/>
          </a:prstGeom>
        </p:spPr>
        <p:txBody>
          <a:bodyPr wrap="none">
            <a:spAutoFit/>
          </a:bodyPr>
          <a:lstStyle/>
          <a:p>
            <a:r>
              <a:rPr lang="en-US" sz="2400" dirty="0" smtClean="0">
                <a:solidFill>
                  <a:srgbClr val="FF0000"/>
                </a:solidFill>
              </a:rPr>
              <a:t>time</a:t>
            </a:r>
            <a:endParaRPr lang="en-US" sz="2400" dirty="0">
              <a:solidFill>
                <a:srgbClr val="FF0000"/>
              </a:solidFill>
            </a:endParaRPr>
          </a:p>
        </p:txBody>
      </p:sp>
      <p:sp>
        <p:nvSpPr>
          <p:cNvPr id="17" name="TextBox 16"/>
          <p:cNvSpPr txBox="1"/>
          <p:nvPr/>
        </p:nvSpPr>
        <p:spPr>
          <a:xfrm>
            <a:off x="7080432" y="3096144"/>
            <a:ext cx="1791729" cy="923330"/>
          </a:xfrm>
          <a:prstGeom prst="rect">
            <a:avLst/>
          </a:prstGeom>
          <a:noFill/>
          <a:ln>
            <a:solidFill>
              <a:srgbClr val="FF0000"/>
            </a:solidFill>
          </a:ln>
        </p:spPr>
        <p:txBody>
          <a:bodyPr wrap="square" rtlCol="0">
            <a:spAutoFit/>
          </a:bodyPr>
          <a:lstStyle/>
          <a:p>
            <a:pPr algn="ctr"/>
            <a:r>
              <a:rPr lang="en-US" dirty="0" smtClean="0">
                <a:solidFill>
                  <a:srgbClr val="FF0000"/>
                </a:solidFill>
              </a:rPr>
              <a:t>Note </a:t>
            </a:r>
            <a:r>
              <a:rPr lang="en-US" dirty="0" err="1" smtClean="0">
                <a:solidFill>
                  <a:srgbClr val="FF0000"/>
                </a:solidFill>
              </a:rPr>
              <a:t>CaO</a:t>
            </a:r>
            <a:r>
              <a:rPr lang="en-US" dirty="0" smtClean="0">
                <a:solidFill>
                  <a:srgbClr val="FF0000"/>
                </a:solidFill>
              </a:rPr>
              <a:t> will not form a neat separated pile!</a:t>
            </a:r>
            <a:endParaRPr lang="en-US" dirty="0">
              <a:solidFill>
                <a:srgbClr val="FF0000"/>
              </a:solidFill>
            </a:endParaRPr>
          </a:p>
        </p:txBody>
      </p:sp>
      <p:pic>
        <p:nvPicPr>
          <p:cNvPr id="332803" name="Picture 3"/>
          <p:cNvPicPr>
            <a:picLocks noChangeAspect="1" noChangeArrowheads="1"/>
          </p:cNvPicPr>
          <p:nvPr/>
        </p:nvPicPr>
        <p:blipFill>
          <a:blip r:embed="rId6" cstate="print"/>
          <a:srcRect/>
          <a:stretch>
            <a:fillRect/>
          </a:stretch>
        </p:blipFill>
        <p:spPr bwMode="auto">
          <a:xfrm>
            <a:off x="1359244" y="3892379"/>
            <a:ext cx="2594919" cy="2546616"/>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488576" y="1050825"/>
            <a:ext cx="4258923" cy="461665"/>
            <a:chOff x="2482665" y="3406514"/>
            <a:chExt cx="4258923" cy="461665"/>
          </a:xfrm>
        </p:grpSpPr>
        <p:sp>
          <p:nvSpPr>
            <p:cNvPr id="5"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a:t>
              </a:r>
              <a:r>
                <a:rPr lang="en-US" sz="2400" baseline="-25000" dirty="0"/>
                <a:t>(</a:t>
              </a:r>
              <a:r>
                <a:rPr lang="en-US" sz="2400" i="1" baseline="-25000" dirty="0"/>
                <a:t>s</a:t>
              </a:r>
              <a:r>
                <a:rPr lang="en-US" sz="2400" baseline="-25000" dirty="0"/>
                <a:t>)</a:t>
              </a:r>
              <a:r>
                <a:rPr lang="en-US" sz="2400" dirty="0"/>
                <a:t>       </a:t>
              </a:r>
              <a:r>
                <a:rPr lang="en-US" sz="2400" dirty="0" smtClean="0"/>
                <a:t>          </a:t>
              </a:r>
              <a:r>
                <a:rPr lang="en-US" sz="2400" dirty="0" err="1" smtClean="0"/>
                <a:t>CaO</a:t>
              </a:r>
              <a:r>
                <a:rPr lang="en-US" sz="2400" dirty="0" smtClean="0"/>
                <a:t> </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6" name="Object 2"/>
            <p:cNvGraphicFramePr>
              <a:graphicFrameLocks noChangeAspect="1"/>
            </p:cNvGraphicFramePr>
            <p:nvPr/>
          </p:nvGraphicFramePr>
          <p:xfrm>
            <a:off x="3844403" y="3541411"/>
            <a:ext cx="758645" cy="251102"/>
          </p:xfrm>
          <a:graphic>
            <a:graphicData uri="http://schemas.openxmlformats.org/presentationml/2006/ole">
              <p:oleObj spid="_x0000_s345093" name="CS ChemDraw Drawing" r:id="rId3" imgW="1014619" imgH="243270" progId="ChemDraw.Document.6.0">
                <p:embed/>
              </p:oleObj>
            </a:graphicData>
          </a:graphic>
        </p:graphicFrame>
      </p:grpSp>
      <p:sp>
        <p:nvSpPr>
          <p:cNvPr id="7"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smtClean="0">
                <a:latin typeface="+mj-lt"/>
                <a:ea typeface="+mj-ea"/>
                <a:cs typeface="+mj-cs"/>
              </a:rPr>
              <a:t>Hetero</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genous</a:t>
            </a:r>
            <a:r>
              <a:rPr kumimoji="0" lang="en-US" sz="4000" b="0" i="0" u="sng" strike="noStrike" kern="1200" cap="none" spc="0" normalizeH="0" noProof="0" dirty="0" smtClean="0">
                <a:ln>
                  <a:noFill/>
                </a:ln>
                <a:solidFill>
                  <a:schemeClr val="tx1"/>
                </a:solidFill>
                <a:effectLst/>
                <a:uLnTx/>
                <a:uFillTx/>
                <a:latin typeface="+mj-lt"/>
                <a:ea typeface="+mj-ea"/>
                <a:cs typeface="+mj-cs"/>
              </a:rPr>
              <a:t> </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pic>
        <p:nvPicPr>
          <p:cNvPr id="9" name="Picture 23"/>
          <p:cNvPicPr>
            <a:picLocks noChangeAspect="1" noChangeArrowheads="1"/>
          </p:cNvPicPr>
          <p:nvPr/>
        </p:nvPicPr>
        <p:blipFill>
          <a:blip r:embed="rId4" cstate="print"/>
          <a:srcRect/>
          <a:stretch>
            <a:fillRect/>
          </a:stretch>
        </p:blipFill>
        <p:spPr bwMode="auto">
          <a:xfrm>
            <a:off x="4990495" y="2785672"/>
            <a:ext cx="3386245" cy="3207615"/>
          </a:xfrm>
          <a:prstGeom prst="rect">
            <a:avLst/>
          </a:prstGeom>
          <a:noFill/>
          <a:ln w="9525">
            <a:noFill/>
            <a:miter lim="800000"/>
            <a:headEnd/>
            <a:tailEnd/>
          </a:ln>
        </p:spPr>
      </p:pic>
      <p:pic>
        <p:nvPicPr>
          <p:cNvPr id="10" name="Picture 24"/>
          <p:cNvPicPr>
            <a:picLocks noChangeAspect="1" noChangeArrowheads="1"/>
          </p:cNvPicPr>
          <p:nvPr/>
        </p:nvPicPr>
        <p:blipFill>
          <a:blip r:embed="rId5" cstate="print"/>
          <a:srcRect/>
          <a:stretch>
            <a:fillRect/>
          </a:stretch>
        </p:blipFill>
        <p:spPr bwMode="auto">
          <a:xfrm>
            <a:off x="829658" y="2725435"/>
            <a:ext cx="3561344" cy="3304663"/>
          </a:xfrm>
          <a:prstGeom prst="rect">
            <a:avLst/>
          </a:prstGeom>
          <a:noFill/>
          <a:ln w="9525">
            <a:noFill/>
            <a:miter lim="800000"/>
            <a:headEnd/>
            <a:tailEnd/>
          </a:ln>
        </p:spPr>
      </p:pic>
      <p:sp>
        <p:nvSpPr>
          <p:cNvPr id="11" name="Line 25"/>
          <p:cNvSpPr>
            <a:spLocks noChangeShapeType="1"/>
          </p:cNvSpPr>
          <p:nvPr/>
        </p:nvSpPr>
        <p:spPr bwMode="auto">
          <a:xfrm>
            <a:off x="3438343" y="4743371"/>
            <a:ext cx="4131159" cy="0"/>
          </a:xfrm>
          <a:prstGeom prst="line">
            <a:avLst/>
          </a:prstGeom>
          <a:noFill/>
          <a:ln w="38100">
            <a:solidFill>
              <a:srgbClr val="FF0000"/>
            </a:solidFill>
            <a:round/>
            <a:headEnd/>
            <a:tailEnd/>
          </a:ln>
        </p:spPr>
        <p:txBody>
          <a:bodyPr/>
          <a:lstStyle/>
          <a:p>
            <a:endParaRPr lang="en-US"/>
          </a:p>
        </p:txBody>
      </p:sp>
      <p:sp>
        <p:nvSpPr>
          <p:cNvPr id="12" name="Line 27"/>
          <p:cNvSpPr>
            <a:spLocks noChangeShapeType="1"/>
          </p:cNvSpPr>
          <p:nvPr/>
        </p:nvSpPr>
        <p:spPr bwMode="auto">
          <a:xfrm>
            <a:off x="4275259" y="3378001"/>
            <a:ext cx="4131159" cy="0"/>
          </a:xfrm>
          <a:prstGeom prst="line">
            <a:avLst/>
          </a:prstGeom>
          <a:noFill/>
          <a:ln w="38100">
            <a:solidFill>
              <a:srgbClr val="FF0000"/>
            </a:solidFill>
            <a:round/>
            <a:headEnd/>
            <a:tailEnd/>
          </a:ln>
        </p:spPr>
        <p:txBody>
          <a:bodyPr/>
          <a:lstStyle/>
          <a:p>
            <a:endParaRPr lang="en-US"/>
          </a:p>
        </p:txBody>
      </p:sp>
      <p:sp>
        <p:nvSpPr>
          <p:cNvPr id="13" name="Line 28"/>
          <p:cNvSpPr>
            <a:spLocks noChangeShapeType="1"/>
          </p:cNvSpPr>
          <p:nvPr/>
        </p:nvSpPr>
        <p:spPr bwMode="auto">
          <a:xfrm>
            <a:off x="5245725" y="3362942"/>
            <a:ext cx="0" cy="1365370"/>
          </a:xfrm>
          <a:prstGeom prst="line">
            <a:avLst/>
          </a:prstGeom>
          <a:noFill/>
          <a:ln w="38100">
            <a:solidFill>
              <a:srgbClr val="FF0000"/>
            </a:solidFill>
            <a:round/>
            <a:headEnd type="stealth" w="lg" len="lg"/>
            <a:tailEnd type="stealth" w="lg" len="lg"/>
          </a:ln>
        </p:spPr>
        <p:txBody>
          <a:bodyPr/>
          <a:lstStyle/>
          <a:p>
            <a:endParaRPr lang="en-US"/>
          </a:p>
        </p:txBody>
      </p:sp>
      <p:grpSp>
        <p:nvGrpSpPr>
          <p:cNvPr id="4" name="Group 45"/>
          <p:cNvGrpSpPr>
            <a:grpSpLocks/>
          </p:cNvGrpSpPr>
          <p:nvPr/>
        </p:nvGrpSpPr>
        <p:grpSpPr bwMode="auto">
          <a:xfrm>
            <a:off x="3524913" y="1762331"/>
            <a:ext cx="2208213" cy="793750"/>
            <a:chOff x="975" y="1367"/>
            <a:chExt cx="1391" cy="500"/>
          </a:xfrm>
        </p:grpSpPr>
        <p:grpSp>
          <p:nvGrpSpPr>
            <p:cNvPr id="8" name="Group 15"/>
            <p:cNvGrpSpPr>
              <a:grpSpLocks/>
            </p:cNvGrpSpPr>
            <p:nvPr/>
          </p:nvGrpSpPr>
          <p:grpSpPr bwMode="auto">
            <a:xfrm>
              <a:off x="1396" y="1367"/>
              <a:ext cx="970" cy="500"/>
              <a:chOff x="894" y="2519"/>
              <a:chExt cx="970" cy="500"/>
            </a:xfrm>
          </p:grpSpPr>
          <p:sp>
            <p:nvSpPr>
              <p:cNvPr id="21" name="Text Box 12"/>
              <p:cNvSpPr txBox="1">
                <a:spLocks noChangeArrowheads="1"/>
              </p:cNvSpPr>
              <p:nvPr/>
            </p:nvSpPr>
            <p:spPr bwMode="auto">
              <a:xfrm>
                <a:off x="968" y="2519"/>
                <a:ext cx="831" cy="252"/>
              </a:xfrm>
              <a:prstGeom prst="rect">
                <a:avLst/>
              </a:prstGeom>
              <a:noFill/>
              <a:ln w="9525">
                <a:noFill/>
                <a:miter lim="800000"/>
                <a:headEnd/>
                <a:tailEnd/>
              </a:ln>
            </p:spPr>
            <p:txBody>
              <a:bodyPr wrap="none">
                <a:spAutoFit/>
              </a:bodyPr>
              <a:lstStyle/>
              <a:p>
                <a:pPr algn="ctr"/>
                <a:r>
                  <a:rPr lang="en-US" sz="2000" dirty="0"/>
                  <a:t>[</a:t>
                </a:r>
                <a:r>
                  <a:rPr lang="en-US" sz="2000" dirty="0" err="1"/>
                  <a:t>CaO</a:t>
                </a:r>
                <a:r>
                  <a:rPr lang="en-US" sz="2000" dirty="0"/>
                  <a:t>][CO</a:t>
                </a:r>
                <a:r>
                  <a:rPr lang="en-US" sz="2000" baseline="-25000" dirty="0"/>
                  <a:t>2</a:t>
                </a:r>
                <a:r>
                  <a:rPr lang="en-US" sz="2000" dirty="0"/>
                  <a:t>]</a:t>
                </a:r>
              </a:p>
            </p:txBody>
          </p:sp>
          <p:sp>
            <p:nvSpPr>
              <p:cNvPr id="22" name="Text Box 13"/>
              <p:cNvSpPr txBox="1">
                <a:spLocks noChangeArrowheads="1"/>
              </p:cNvSpPr>
              <p:nvPr/>
            </p:nvSpPr>
            <p:spPr bwMode="auto">
              <a:xfrm>
                <a:off x="1071" y="2767"/>
                <a:ext cx="625" cy="252"/>
              </a:xfrm>
              <a:prstGeom prst="rect">
                <a:avLst/>
              </a:prstGeom>
              <a:noFill/>
              <a:ln w="9525">
                <a:noFill/>
                <a:miter lim="800000"/>
                <a:headEnd/>
                <a:tailEnd/>
              </a:ln>
            </p:spPr>
            <p:txBody>
              <a:bodyPr wrap="none">
                <a:spAutoFit/>
              </a:bodyPr>
              <a:lstStyle/>
              <a:p>
                <a:pPr algn="ctr"/>
                <a:r>
                  <a:rPr lang="en-US" sz="2000" dirty="0"/>
                  <a:t>[CaCO</a:t>
                </a:r>
                <a:r>
                  <a:rPr lang="en-US" sz="2000" baseline="-25000" dirty="0"/>
                  <a:t>3</a:t>
                </a:r>
                <a:r>
                  <a:rPr lang="en-US" sz="2000" dirty="0"/>
                  <a:t>]</a:t>
                </a:r>
              </a:p>
            </p:txBody>
          </p:sp>
          <p:sp>
            <p:nvSpPr>
              <p:cNvPr id="23" name="Line 14"/>
              <p:cNvSpPr>
                <a:spLocks noChangeShapeType="1"/>
              </p:cNvSpPr>
              <p:nvPr/>
            </p:nvSpPr>
            <p:spPr bwMode="auto">
              <a:xfrm>
                <a:off x="894" y="2768"/>
                <a:ext cx="970" cy="0"/>
              </a:xfrm>
              <a:prstGeom prst="line">
                <a:avLst/>
              </a:prstGeom>
              <a:noFill/>
              <a:ln w="28575">
                <a:solidFill>
                  <a:schemeClr val="tx1"/>
                </a:solidFill>
                <a:round/>
                <a:headEnd/>
                <a:tailEnd/>
              </a:ln>
            </p:spPr>
            <p:txBody>
              <a:bodyPr/>
              <a:lstStyle/>
              <a:p>
                <a:endParaRPr lang="en-US" sz="2000"/>
              </a:p>
            </p:txBody>
          </p:sp>
        </p:grpSp>
        <p:sp>
          <p:nvSpPr>
            <p:cNvPr id="19" name="Text Box 39"/>
            <p:cNvSpPr txBox="1">
              <a:spLocks noChangeArrowheads="1"/>
            </p:cNvSpPr>
            <p:nvPr/>
          </p:nvSpPr>
          <p:spPr bwMode="auto">
            <a:xfrm>
              <a:off x="975" y="1493"/>
              <a:ext cx="459" cy="252"/>
            </a:xfrm>
            <a:prstGeom prst="rect">
              <a:avLst/>
            </a:prstGeom>
            <a:noFill/>
            <a:ln w="9525">
              <a:noFill/>
              <a:miter lim="800000"/>
              <a:headEnd/>
              <a:tailEnd/>
            </a:ln>
          </p:spPr>
          <p:txBody>
            <a:bodyPr wrap="none">
              <a:spAutoFit/>
            </a:bodyPr>
            <a:lstStyle/>
            <a:p>
              <a:r>
                <a:rPr lang="en-US" sz="2000" i="1" dirty="0" err="1" smtClean="0"/>
                <a:t>K</a:t>
              </a:r>
              <a:r>
                <a:rPr lang="en-US" sz="2000" i="1" baseline="-25000" dirty="0" err="1" smtClean="0"/>
                <a:t>c</a:t>
              </a:r>
              <a:r>
                <a:rPr lang="en-US" sz="2000" b="1" i="1" baseline="30000" dirty="0" smtClean="0"/>
                <a:t>’</a:t>
              </a:r>
              <a:r>
                <a:rPr lang="en-US" sz="2000" b="1" dirty="0" smtClean="0"/>
                <a:t> </a:t>
              </a:r>
              <a:r>
                <a:rPr lang="en-US" sz="2000" dirty="0" smtClean="0"/>
                <a:t>  =</a:t>
              </a:r>
              <a:endParaRPr lang="en-US" sz="2000" i="1" dirty="0"/>
            </a:p>
          </p:txBody>
        </p:sp>
      </p:grpSp>
      <p:sp>
        <p:nvSpPr>
          <p:cNvPr id="30" name="Text Box 20"/>
          <p:cNvSpPr txBox="1">
            <a:spLocks noChangeArrowheads="1"/>
          </p:cNvSpPr>
          <p:nvPr/>
        </p:nvSpPr>
        <p:spPr bwMode="auto">
          <a:xfrm>
            <a:off x="1228255" y="6228507"/>
            <a:ext cx="6674904" cy="400110"/>
          </a:xfrm>
          <a:prstGeom prst="rect">
            <a:avLst/>
          </a:prstGeom>
          <a:noFill/>
          <a:ln w="9525">
            <a:noFill/>
            <a:miter lim="800000"/>
            <a:headEnd/>
            <a:tailEnd/>
          </a:ln>
        </p:spPr>
        <p:txBody>
          <a:bodyPr wrap="none">
            <a:spAutoFit/>
          </a:bodyPr>
          <a:lstStyle/>
          <a:p>
            <a:r>
              <a:rPr lang="en-US" sz="2000" i="1" dirty="0" smtClean="0"/>
              <a:t>P</a:t>
            </a:r>
            <a:r>
              <a:rPr lang="en-US" sz="2000" baseline="-25000" dirty="0" smtClean="0"/>
              <a:t>CO2</a:t>
            </a:r>
            <a:r>
              <a:rPr lang="en-US" sz="2000" i="1" dirty="0" smtClean="0"/>
              <a:t> </a:t>
            </a:r>
            <a:r>
              <a:rPr lang="en-US" sz="2000" dirty="0" smtClean="0"/>
              <a:t>or [CO</a:t>
            </a:r>
            <a:r>
              <a:rPr lang="en-US" sz="2000" baseline="-25000" dirty="0" smtClean="0"/>
              <a:t>2</a:t>
            </a:r>
            <a:r>
              <a:rPr lang="en-US" sz="2000" dirty="0" smtClean="0"/>
              <a:t>] does </a:t>
            </a:r>
            <a:r>
              <a:rPr lang="en-US" sz="2000" dirty="0"/>
              <a:t>not depend on the amount of CaCO</a:t>
            </a:r>
            <a:r>
              <a:rPr lang="en-US" sz="2000" baseline="-25000" dirty="0"/>
              <a:t>3</a:t>
            </a:r>
            <a:r>
              <a:rPr lang="en-US" sz="2000" dirty="0"/>
              <a:t> or </a:t>
            </a:r>
            <a:r>
              <a:rPr lang="en-US" sz="2000" dirty="0" err="1"/>
              <a:t>CaO</a:t>
            </a:r>
            <a:endParaRPr lang="en-US" sz="2000"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88576" y="1050825"/>
            <a:ext cx="4258923" cy="461665"/>
            <a:chOff x="2482665" y="3406514"/>
            <a:chExt cx="4258923" cy="461665"/>
          </a:xfrm>
        </p:grpSpPr>
        <p:sp>
          <p:nvSpPr>
            <p:cNvPr id="5"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a:t>
              </a:r>
              <a:r>
                <a:rPr lang="en-US" sz="2400" baseline="-25000" dirty="0"/>
                <a:t>(</a:t>
              </a:r>
              <a:r>
                <a:rPr lang="en-US" sz="2400" i="1" baseline="-25000" dirty="0"/>
                <a:t>s</a:t>
              </a:r>
              <a:r>
                <a:rPr lang="en-US" sz="2400" baseline="-25000" dirty="0"/>
                <a:t>)</a:t>
              </a:r>
              <a:r>
                <a:rPr lang="en-US" sz="2400" dirty="0"/>
                <a:t>       </a:t>
              </a:r>
              <a:r>
                <a:rPr lang="en-US" sz="2400" dirty="0" smtClean="0"/>
                <a:t>          </a:t>
              </a:r>
              <a:r>
                <a:rPr lang="en-US" sz="2400" dirty="0" err="1" smtClean="0"/>
                <a:t>CaO</a:t>
              </a:r>
              <a:r>
                <a:rPr lang="en-US" sz="2400" dirty="0" smtClean="0"/>
                <a:t> </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6" name="Object 2"/>
            <p:cNvGraphicFramePr>
              <a:graphicFrameLocks noChangeAspect="1"/>
            </p:cNvGraphicFramePr>
            <p:nvPr/>
          </p:nvGraphicFramePr>
          <p:xfrm>
            <a:off x="3844403" y="3541411"/>
            <a:ext cx="758645" cy="251102"/>
          </p:xfrm>
          <a:graphic>
            <a:graphicData uri="http://schemas.openxmlformats.org/presentationml/2006/ole">
              <p:oleObj spid="_x0000_s344069" name="CS ChemDraw Drawing" r:id="rId3" imgW="1014619" imgH="243270" progId="ChemDraw.Document.6.0">
                <p:embed/>
              </p:oleObj>
            </a:graphicData>
          </a:graphic>
        </p:graphicFrame>
      </p:grpSp>
      <p:sp>
        <p:nvSpPr>
          <p:cNvPr id="7"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smtClean="0">
                <a:latin typeface="+mj-lt"/>
                <a:ea typeface="+mj-ea"/>
                <a:cs typeface="+mj-cs"/>
              </a:rPr>
              <a:t>Hetero</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genous</a:t>
            </a:r>
            <a:r>
              <a:rPr kumimoji="0" lang="en-US" sz="4000" b="0" i="0" u="sng" strike="noStrike" kern="1200" cap="none" spc="0" normalizeH="0" noProof="0" dirty="0" smtClean="0">
                <a:ln>
                  <a:noFill/>
                </a:ln>
                <a:solidFill>
                  <a:schemeClr val="tx1"/>
                </a:solidFill>
                <a:effectLst/>
                <a:uLnTx/>
                <a:uFillTx/>
                <a:latin typeface="+mj-lt"/>
                <a:ea typeface="+mj-ea"/>
                <a:cs typeface="+mj-cs"/>
              </a:rPr>
              <a:t> </a:t>
            </a:r>
            <a:r>
              <a:rPr kumimoji="0" lang="en-US" sz="4000" b="0" i="0" u="sng" strike="noStrike" kern="1200" cap="none" spc="0" normalizeH="0" baseline="0" noProof="0" dirty="0" err="1" smtClean="0">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16" name="Group 45"/>
          <p:cNvGrpSpPr>
            <a:grpSpLocks/>
          </p:cNvGrpSpPr>
          <p:nvPr/>
        </p:nvGrpSpPr>
        <p:grpSpPr bwMode="auto">
          <a:xfrm>
            <a:off x="3524913" y="1762331"/>
            <a:ext cx="2208213" cy="793750"/>
            <a:chOff x="975" y="1367"/>
            <a:chExt cx="1391" cy="500"/>
          </a:xfrm>
        </p:grpSpPr>
        <p:grpSp>
          <p:nvGrpSpPr>
            <p:cNvPr id="17" name="Group 15"/>
            <p:cNvGrpSpPr>
              <a:grpSpLocks/>
            </p:cNvGrpSpPr>
            <p:nvPr/>
          </p:nvGrpSpPr>
          <p:grpSpPr bwMode="auto">
            <a:xfrm>
              <a:off x="1396" y="1367"/>
              <a:ext cx="970" cy="500"/>
              <a:chOff x="894" y="2519"/>
              <a:chExt cx="970" cy="500"/>
            </a:xfrm>
          </p:grpSpPr>
          <p:sp>
            <p:nvSpPr>
              <p:cNvPr id="21" name="Text Box 12"/>
              <p:cNvSpPr txBox="1">
                <a:spLocks noChangeArrowheads="1"/>
              </p:cNvSpPr>
              <p:nvPr/>
            </p:nvSpPr>
            <p:spPr bwMode="auto">
              <a:xfrm>
                <a:off x="968" y="2519"/>
                <a:ext cx="831" cy="252"/>
              </a:xfrm>
              <a:prstGeom prst="rect">
                <a:avLst/>
              </a:prstGeom>
              <a:noFill/>
              <a:ln w="9525">
                <a:noFill/>
                <a:miter lim="800000"/>
                <a:headEnd/>
                <a:tailEnd/>
              </a:ln>
            </p:spPr>
            <p:txBody>
              <a:bodyPr wrap="none">
                <a:spAutoFit/>
              </a:bodyPr>
              <a:lstStyle/>
              <a:p>
                <a:pPr algn="ctr"/>
                <a:r>
                  <a:rPr lang="en-US" sz="2000" dirty="0"/>
                  <a:t>[</a:t>
                </a:r>
                <a:r>
                  <a:rPr lang="en-US" sz="2000" dirty="0" err="1"/>
                  <a:t>CaO</a:t>
                </a:r>
                <a:r>
                  <a:rPr lang="en-US" sz="2000" dirty="0"/>
                  <a:t>][CO</a:t>
                </a:r>
                <a:r>
                  <a:rPr lang="en-US" sz="2000" baseline="-25000" dirty="0"/>
                  <a:t>2</a:t>
                </a:r>
                <a:r>
                  <a:rPr lang="en-US" sz="2000" dirty="0"/>
                  <a:t>]</a:t>
                </a:r>
              </a:p>
            </p:txBody>
          </p:sp>
          <p:sp>
            <p:nvSpPr>
              <p:cNvPr id="22" name="Text Box 13"/>
              <p:cNvSpPr txBox="1">
                <a:spLocks noChangeArrowheads="1"/>
              </p:cNvSpPr>
              <p:nvPr/>
            </p:nvSpPr>
            <p:spPr bwMode="auto">
              <a:xfrm>
                <a:off x="1071" y="2767"/>
                <a:ext cx="625" cy="252"/>
              </a:xfrm>
              <a:prstGeom prst="rect">
                <a:avLst/>
              </a:prstGeom>
              <a:noFill/>
              <a:ln w="9525">
                <a:noFill/>
                <a:miter lim="800000"/>
                <a:headEnd/>
                <a:tailEnd/>
              </a:ln>
            </p:spPr>
            <p:txBody>
              <a:bodyPr wrap="none">
                <a:spAutoFit/>
              </a:bodyPr>
              <a:lstStyle/>
              <a:p>
                <a:pPr algn="ctr"/>
                <a:r>
                  <a:rPr lang="en-US" sz="2000" dirty="0"/>
                  <a:t>[CaCO</a:t>
                </a:r>
                <a:r>
                  <a:rPr lang="en-US" sz="2000" baseline="-25000" dirty="0"/>
                  <a:t>3</a:t>
                </a:r>
                <a:r>
                  <a:rPr lang="en-US" sz="2000" dirty="0"/>
                  <a:t>]</a:t>
                </a:r>
              </a:p>
            </p:txBody>
          </p:sp>
          <p:sp>
            <p:nvSpPr>
              <p:cNvPr id="23" name="Line 14"/>
              <p:cNvSpPr>
                <a:spLocks noChangeShapeType="1"/>
              </p:cNvSpPr>
              <p:nvPr/>
            </p:nvSpPr>
            <p:spPr bwMode="auto">
              <a:xfrm>
                <a:off x="894" y="2768"/>
                <a:ext cx="970" cy="0"/>
              </a:xfrm>
              <a:prstGeom prst="line">
                <a:avLst/>
              </a:prstGeom>
              <a:noFill/>
              <a:ln w="28575">
                <a:solidFill>
                  <a:schemeClr val="tx1"/>
                </a:solidFill>
                <a:round/>
                <a:headEnd/>
                <a:tailEnd/>
              </a:ln>
            </p:spPr>
            <p:txBody>
              <a:bodyPr/>
              <a:lstStyle/>
              <a:p>
                <a:endParaRPr lang="en-US" sz="2000"/>
              </a:p>
            </p:txBody>
          </p:sp>
        </p:grpSp>
        <p:sp>
          <p:nvSpPr>
            <p:cNvPr id="19" name="Text Box 39"/>
            <p:cNvSpPr txBox="1">
              <a:spLocks noChangeArrowheads="1"/>
            </p:cNvSpPr>
            <p:nvPr/>
          </p:nvSpPr>
          <p:spPr bwMode="auto">
            <a:xfrm>
              <a:off x="975" y="1493"/>
              <a:ext cx="459" cy="252"/>
            </a:xfrm>
            <a:prstGeom prst="rect">
              <a:avLst/>
            </a:prstGeom>
            <a:noFill/>
            <a:ln w="9525">
              <a:noFill/>
              <a:miter lim="800000"/>
              <a:headEnd/>
              <a:tailEnd/>
            </a:ln>
          </p:spPr>
          <p:txBody>
            <a:bodyPr wrap="none">
              <a:spAutoFit/>
            </a:bodyPr>
            <a:lstStyle/>
            <a:p>
              <a:r>
                <a:rPr lang="en-US" sz="2000" i="1" dirty="0" err="1" smtClean="0"/>
                <a:t>K</a:t>
              </a:r>
              <a:r>
                <a:rPr lang="en-US" sz="2000" i="1" baseline="-25000" dirty="0" err="1" smtClean="0"/>
                <a:t>c</a:t>
              </a:r>
              <a:r>
                <a:rPr lang="en-US" sz="2000" b="1" i="1" baseline="30000" dirty="0" smtClean="0"/>
                <a:t>’</a:t>
              </a:r>
              <a:r>
                <a:rPr lang="en-US" sz="2000" b="1" dirty="0" smtClean="0"/>
                <a:t> </a:t>
              </a:r>
              <a:r>
                <a:rPr lang="en-US" sz="2000" dirty="0" smtClean="0"/>
                <a:t>  =</a:t>
              </a:r>
              <a:endParaRPr lang="en-US" sz="2000" i="1" dirty="0"/>
            </a:p>
          </p:txBody>
        </p:sp>
      </p:grpSp>
      <p:grpSp>
        <p:nvGrpSpPr>
          <p:cNvPr id="24" name="Group 10"/>
          <p:cNvGrpSpPr>
            <a:grpSpLocks/>
          </p:cNvGrpSpPr>
          <p:nvPr/>
        </p:nvGrpSpPr>
        <p:grpSpPr bwMode="auto">
          <a:xfrm>
            <a:off x="4953011" y="4555134"/>
            <a:ext cx="1249363" cy="577851"/>
            <a:chOff x="3638" y="3193"/>
            <a:chExt cx="787" cy="364"/>
          </a:xfrm>
        </p:grpSpPr>
        <p:sp>
          <p:nvSpPr>
            <p:cNvPr id="25" name="Text Box 11"/>
            <p:cNvSpPr txBox="1">
              <a:spLocks noChangeArrowheads="1"/>
            </p:cNvSpPr>
            <p:nvPr/>
          </p:nvSpPr>
          <p:spPr bwMode="auto">
            <a:xfrm>
              <a:off x="3638" y="3193"/>
              <a:ext cx="719" cy="291"/>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a:t>P</a:t>
              </a:r>
              <a:r>
                <a:rPr lang="en-US" sz="2400" baseline="-25000" dirty="0"/>
                <a:t>CO</a:t>
              </a:r>
              <a:endParaRPr lang="en-US" sz="2400" i="1" dirty="0"/>
            </a:p>
          </p:txBody>
        </p:sp>
        <p:sp>
          <p:nvSpPr>
            <p:cNvPr id="26" name="Text Box 12"/>
            <p:cNvSpPr txBox="1">
              <a:spLocks noChangeArrowheads="1"/>
            </p:cNvSpPr>
            <p:nvPr/>
          </p:nvSpPr>
          <p:spPr bwMode="auto">
            <a:xfrm>
              <a:off x="4243" y="3344"/>
              <a:ext cx="182" cy="213"/>
            </a:xfrm>
            <a:prstGeom prst="rect">
              <a:avLst/>
            </a:prstGeom>
            <a:noFill/>
            <a:ln w="9525">
              <a:noFill/>
              <a:miter lim="800000"/>
              <a:headEnd/>
              <a:tailEnd/>
            </a:ln>
            <a:effectLst/>
          </p:spPr>
          <p:txBody>
            <a:bodyPr wrap="none">
              <a:spAutoFit/>
            </a:bodyPr>
            <a:lstStyle/>
            <a:p>
              <a:pPr eaLnBrk="1" hangingPunct="1"/>
              <a:r>
                <a:rPr lang="en-US" sz="1600" dirty="0"/>
                <a:t>2</a:t>
              </a:r>
            </a:p>
          </p:txBody>
        </p:sp>
      </p:grpSp>
      <p:sp>
        <p:nvSpPr>
          <p:cNvPr id="27" name="Text Box 13"/>
          <p:cNvSpPr txBox="1">
            <a:spLocks noChangeArrowheads="1"/>
          </p:cNvSpPr>
          <p:nvPr/>
        </p:nvSpPr>
        <p:spPr bwMode="auto">
          <a:xfrm>
            <a:off x="608228" y="5297488"/>
            <a:ext cx="8169275" cy="707886"/>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000" dirty="0"/>
              <a:t>The concentration of </a:t>
            </a:r>
            <a:r>
              <a:rPr lang="en-US" sz="2000" b="1" dirty="0"/>
              <a:t>solids</a:t>
            </a:r>
            <a:r>
              <a:rPr lang="en-US" sz="2000" dirty="0"/>
              <a:t> </a:t>
            </a:r>
            <a:r>
              <a:rPr lang="en-US" sz="2000" dirty="0" smtClean="0"/>
              <a:t>are </a:t>
            </a:r>
            <a:r>
              <a:rPr lang="en-US" sz="2000" dirty="0"/>
              <a:t>not included in the expression for the equilibrium constant.</a:t>
            </a:r>
          </a:p>
        </p:txBody>
      </p:sp>
      <p:grpSp>
        <p:nvGrpSpPr>
          <p:cNvPr id="33" name="Group 45"/>
          <p:cNvGrpSpPr>
            <a:grpSpLocks/>
          </p:cNvGrpSpPr>
          <p:nvPr/>
        </p:nvGrpSpPr>
        <p:grpSpPr bwMode="auto">
          <a:xfrm>
            <a:off x="2577566" y="4576322"/>
            <a:ext cx="1631952" cy="476251"/>
            <a:chOff x="975" y="1484"/>
            <a:chExt cx="1028" cy="300"/>
          </a:xfrm>
        </p:grpSpPr>
        <p:sp>
          <p:nvSpPr>
            <p:cNvPr id="36" name="Text Box 12"/>
            <p:cNvSpPr txBox="1">
              <a:spLocks noChangeArrowheads="1"/>
            </p:cNvSpPr>
            <p:nvPr/>
          </p:nvSpPr>
          <p:spPr bwMode="auto">
            <a:xfrm>
              <a:off x="1472" y="1484"/>
              <a:ext cx="531" cy="291"/>
            </a:xfrm>
            <a:prstGeom prst="rect">
              <a:avLst/>
            </a:prstGeom>
            <a:noFill/>
            <a:ln w="9525">
              <a:noFill/>
              <a:miter lim="800000"/>
              <a:headEnd/>
              <a:tailEnd/>
            </a:ln>
          </p:spPr>
          <p:txBody>
            <a:bodyPr wrap="none">
              <a:spAutoFit/>
            </a:bodyPr>
            <a:lstStyle/>
            <a:p>
              <a:pPr algn="ctr"/>
              <a:r>
                <a:rPr lang="en-US" sz="2400" dirty="0" smtClean="0"/>
                <a:t>[CO</a:t>
              </a:r>
              <a:r>
                <a:rPr lang="en-US" sz="2400" baseline="-25000" dirty="0" smtClean="0"/>
                <a:t>2</a:t>
              </a:r>
              <a:r>
                <a:rPr lang="en-US" sz="2400" dirty="0"/>
                <a:t>]</a:t>
              </a:r>
            </a:p>
          </p:txBody>
        </p:sp>
        <p:sp>
          <p:nvSpPr>
            <p:cNvPr id="35" name="Text Box 39"/>
            <p:cNvSpPr txBox="1">
              <a:spLocks noChangeArrowheads="1"/>
            </p:cNvSpPr>
            <p:nvPr/>
          </p:nvSpPr>
          <p:spPr bwMode="auto">
            <a:xfrm>
              <a:off x="975" y="1493"/>
              <a:ext cx="571" cy="291"/>
            </a:xfrm>
            <a:prstGeom prst="rect">
              <a:avLst/>
            </a:prstGeom>
            <a:noFill/>
            <a:ln w="9525">
              <a:noFill/>
              <a:miter lim="800000"/>
              <a:headEnd/>
              <a:tailEnd/>
            </a:ln>
          </p:spPr>
          <p:txBody>
            <a:bodyPr wrap="none">
              <a:spAutoFit/>
            </a:bodyPr>
            <a:lstStyle/>
            <a:p>
              <a:r>
                <a:rPr lang="en-US" sz="2400" i="1" dirty="0" err="1" smtClean="0"/>
                <a:t>K</a:t>
              </a:r>
              <a:r>
                <a:rPr lang="en-US" sz="2400" i="1" baseline="-25000" dirty="0" err="1" smtClean="0"/>
                <a:t>c</a:t>
              </a:r>
              <a:r>
                <a:rPr lang="en-US" sz="2400" b="1" i="1" baseline="30000" dirty="0" smtClean="0"/>
                <a:t>’</a:t>
              </a:r>
              <a:r>
                <a:rPr lang="en-US" sz="2400" b="1" dirty="0" smtClean="0"/>
                <a:t> </a:t>
              </a:r>
              <a:r>
                <a:rPr lang="en-US" sz="2400" dirty="0" smtClean="0"/>
                <a:t>  = </a:t>
              </a:r>
              <a:endParaRPr lang="en-US" sz="2400" i="1" dirty="0"/>
            </a:p>
          </p:txBody>
        </p:sp>
      </p:grpSp>
      <p:sp>
        <p:nvSpPr>
          <p:cNvPr id="39" name="Rectangle 38"/>
          <p:cNvSpPr/>
          <p:nvPr/>
        </p:nvSpPr>
        <p:spPr>
          <a:xfrm>
            <a:off x="379661" y="2638935"/>
            <a:ext cx="8480128" cy="400110"/>
          </a:xfrm>
          <a:prstGeom prst="rect">
            <a:avLst/>
          </a:prstGeom>
        </p:spPr>
        <p:txBody>
          <a:bodyPr wrap="square">
            <a:spAutoFit/>
          </a:bodyPr>
          <a:lstStyle/>
          <a:p>
            <a:r>
              <a:rPr lang="en-US" sz="2000" dirty="0" smtClean="0">
                <a:solidFill>
                  <a:srgbClr val="FF0000"/>
                </a:solidFill>
              </a:rPr>
              <a:t>Activity</a:t>
            </a:r>
            <a:r>
              <a:rPr lang="en-US" sz="2000" dirty="0" smtClean="0"/>
              <a:t>- is a measure of the “effective concentration” of a species in a mixture.</a:t>
            </a:r>
            <a:endParaRPr lang="en-US" sz="2000" dirty="0"/>
          </a:p>
        </p:txBody>
      </p:sp>
      <p:sp>
        <p:nvSpPr>
          <p:cNvPr id="40" name="Rectangle 39"/>
          <p:cNvSpPr/>
          <p:nvPr/>
        </p:nvSpPr>
        <p:spPr>
          <a:xfrm>
            <a:off x="3399860" y="3108409"/>
            <a:ext cx="2337499" cy="400110"/>
          </a:xfrm>
          <a:prstGeom prst="rect">
            <a:avLst/>
          </a:prstGeom>
        </p:spPr>
        <p:txBody>
          <a:bodyPr wrap="none">
            <a:spAutoFit/>
          </a:bodyPr>
          <a:lstStyle/>
          <a:p>
            <a:r>
              <a:rPr lang="en-US" sz="2000" dirty="0" smtClean="0"/>
              <a:t>Activity of a solid = 1</a:t>
            </a:r>
            <a:endParaRPr lang="en-US" sz="2000" dirty="0"/>
          </a:p>
        </p:txBody>
      </p:sp>
      <p:grpSp>
        <p:nvGrpSpPr>
          <p:cNvPr id="41" name="Group 45"/>
          <p:cNvGrpSpPr>
            <a:grpSpLocks/>
          </p:cNvGrpSpPr>
          <p:nvPr/>
        </p:nvGrpSpPr>
        <p:grpSpPr bwMode="auto">
          <a:xfrm>
            <a:off x="3306611" y="3558180"/>
            <a:ext cx="2208213" cy="781050"/>
            <a:chOff x="975" y="1367"/>
            <a:chExt cx="1391" cy="492"/>
          </a:xfrm>
        </p:grpSpPr>
        <p:grpSp>
          <p:nvGrpSpPr>
            <p:cNvPr id="42" name="Group 15"/>
            <p:cNvGrpSpPr>
              <a:grpSpLocks/>
            </p:cNvGrpSpPr>
            <p:nvPr/>
          </p:nvGrpSpPr>
          <p:grpSpPr bwMode="auto">
            <a:xfrm>
              <a:off x="1396" y="1367"/>
              <a:ext cx="970" cy="492"/>
              <a:chOff x="894" y="2519"/>
              <a:chExt cx="970" cy="492"/>
            </a:xfrm>
          </p:grpSpPr>
          <p:sp>
            <p:nvSpPr>
              <p:cNvPr id="44" name="Text Box 12"/>
              <p:cNvSpPr txBox="1">
                <a:spLocks noChangeArrowheads="1"/>
              </p:cNvSpPr>
              <p:nvPr/>
            </p:nvSpPr>
            <p:spPr bwMode="auto">
              <a:xfrm>
                <a:off x="1062" y="2519"/>
                <a:ext cx="642" cy="252"/>
              </a:xfrm>
              <a:prstGeom prst="rect">
                <a:avLst/>
              </a:prstGeom>
              <a:noFill/>
              <a:ln w="9525">
                <a:noFill/>
                <a:miter lim="800000"/>
                <a:headEnd/>
                <a:tailEnd/>
              </a:ln>
            </p:spPr>
            <p:txBody>
              <a:bodyPr wrap="none">
                <a:spAutoFit/>
              </a:bodyPr>
              <a:lstStyle/>
              <a:p>
                <a:pPr algn="ctr"/>
                <a:r>
                  <a:rPr lang="en-US" sz="2000" dirty="0" smtClean="0"/>
                  <a:t>[1][</a:t>
                </a:r>
                <a:r>
                  <a:rPr lang="en-US" sz="2000" dirty="0"/>
                  <a:t>CO</a:t>
                </a:r>
                <a:r>
                  <a:rPr lang="en-US" sz="2000" baseline="-25000" dirty="0"/>
                  <a:t>2</a:t>
                </a:r>
                <a:r>
                  <a:rPr lang="en-US" sz="2000" dirty="0"/>
                  <a:t>]</a:t>
                </a:r>
              </a:p>
            </p:txBody>
          </p:sp>
          <p:sp>
            <p:nvSpPr>
              <p:cNvPr id="45" name="Text Box 13"/>
              <p:cNvSpPr txBox="1">
                <a:spLocks noChangeArrowheads="1"/>
              </p:cNvSpPr>
              <p:nvPr/>
            </p:nvSpPr>
            <p:spPr bwMode="auto">
              <a:xfrm>
                <a:off x="1235" y="2759"/>
                <a:ext cx="297" cy="252"/>
              </a:xfrm>
              <a:prstGeom prst="rect">
                <a:avLst/>
              </a:prstGeom>
              <a:noFill/>
              <a:ln w="9525">
                <a:noFill/>
                <a:miter lim="800000"/>
                <a:headEnd/>
                <a:tailEnd/>
              </a:ln>
            </p:spPr>
            <p:txBody>
              <a:bodyPr wrap="none">
                <a:spAutoFit/>
              </a:bodyPr>
              <a:lstStyle/>
              <a:p>
                <a:pPr algn="ctr"/>
                <a:r>
                  <a:rPr lang="en-US" sz="2000" dirty="0" smtClean="0"/>
                  <a:t>[1]</a:t>
                </a:r>
                <a:endParaRPr lang="en-US" sz="2000" dirty="0"/>
              </a:p>
            </p:txBody>
          </p:sp>
          <p:sp>
            <p:nvSpPr>
              <p:cNvPr id="46" name="Line 14"/>
              <p:cNvSpPr>
                <a:spLocks noChangeShapeType="1"/>
              </p:cNvSpPr>
              <p:nvPr/>
            </p:nvSpPr>
            <p:spPr bwMode="auto">
              <a:xfrm>
                <a:off x="894" y="2768"/>
                <a:ext cx="970" cy="0"/>
              </a:xfrm>
              <a:prstGeom prst="line">
                <a:avLst/>
              </a:prstGeom>
              <a:noFill/>
              <a:ln w="28575">
                <a:solidFill>
                  <a:schemeClr val="tx1"/>
                </a:solidFill>
                <a:round/>
                <a:headEnd/>
                <a:tailEnd/>
              </a:ln>
            </p:spPr>
            <p:txBody>
              <a:bodyPr/>
              <a:lstStyle/>
              <a:p>
                <a:endParaRPr lang="en-US" sz="2000"/>
              </a:p>
            </p:txBody>
          </p:sp>
        </p:grpSp>
        <p:sp>
          <p:nvSpPr>
            <p:cNvPr id="43" name="Text Box 39"/>
            <p:cNvSpPr txBox="1">
              <a:spLocks noChangeArrowheads="1"/>
            </p:cNvSpPr>
            <p:nvPr/>
          </p:nvSpPr>
          <p:spPr bwMode="auto">
            <a:xfrm>
              <a:off x="975" y="1493"/>
              <a:ext cx="459" cy="252"/>
            </a:xfrm>
            <a:prstGeom prst="rect">
              <a:avLst/>
            </a:prstGeom>
            <a:noFill/>
            <a:ln w="9525">
              <a:noFill/>
              <a:miter lim="800000"/>
              <a:headEnd/>
              <a:tailEnd/>
            </a:ln>
          </p:spPr>
          <p:txBody>
            <a:bodyPr wrap="none">
              <a:spAutoFit/>
            </a:bodyPr>
            <a:lstStyle/>
            <a:p>
              <a:r>
                <a:rPr lang="en-US" sz="2000" i="1" dirty="0" err="1" smtClean="0"/>
                <a:t>K</a:t>
              </a:r>
              <a:r>
                <a:rPr lang="en-US" sz="2000" i="1" baseline="-25000" dirty="0" err="1" smtClean="0"/>
                <a:t>c</a:t>
              </a:r>
              <a:r>
                <a:rPr lang="en-US" sz="2000" b="1" i="1" baseline="30000" dirty="0" smtClean="0"/>
                <a:t>’</a:t>
              </a:r>
              <a:r>
                <a:rPr lang="en-US" sz="2000" b="1" dirty="0" smtClean="0"/>
                <a:t> </a:t>
              </a:r>
              <a:r>
                <a:rPr lang="en-US" sz="2000" dirty="0" smtClean="0"/>
                <a:t>  =</a:t>
              </a:r>
              <a:endParaRPr lang="en-US" sz="2000" i="1" dirty="0"/>
            </a:p>
          </p:txBody>
        </p:sp>
      </p:grpSp>
      <p:sp>
        <p:nvSpPr>
          <p:cNvPr id="28" name="Slide Number Placeholder 27"/>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4"/>
          <p:cNvPicPr>
            <a:picLocks noGrp="1" noChangeAspect="1" noChangeArrowheads="1"/>
          </p:cNvPicPr>
          <p:nvPr>
            <p:ph/>
          </p:nvPr>
        </p:nvPicPr>
        <p:blipFill>
          <a:blip r:embed="rId2" cstate="print"/>
          <a:srcRect/>
          <a:stretch>
            <a:fillRect/>
          </a:stretch>
        </p:blipFill>
        <p:spPr bwMode="auto">
          <a:xfrm>
            <a:off x="3878476" y="1644554"/>
            <a:ext cx="547688" cy="185738"/>
          </a:xfrm>
          <a:noFill/>
          <a:ln>
            <a:miter lim="800000"/>
            <a:headEnd/>
            <a:tailEnd/>
          </a:ln>
        </p:spPr>
      </p:pic>
      <p:sp>
        <p:nvSpPr>
          <p:cNvPr id="5" name="Slide Number Placeholder 2"/>
          <p:cNvSpPr>
            <a:spLocks noGrp="1"/>
          </p:cNvSpPr>
          <p:nvPr>
            <p:ph type="sldNum" sz="quarter" idx="10"/>
          </p:nvPr>
        </p:nvSpPr>
        <p:spPr/>
        <p:txBody>
          <a:bodyPr/>
          <a:lstStyle/>
          <a:p>
            <a:pPr>
              <a:defRPr/>
            </a:pPr>
            <a:fld id="{19B4184D-5438-47F8-9DF3-87F3FEF1839E}" type="slidenum">
              <a:rPr lang="en-US"/>
              <a:pPr>
                <a:defRPr/>
              </a:pPr>
              <a:t>34</a:t>
            </a:fld>
            <a:endParaRPr lang="en-US" dirty="0"/>
          </a:p>
        </p:txBody>
      </p:sp>
      <p:sp>
        <p:nvSpPr>
          <p:cNvPr id="32771"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14.6</a:t>
            </a:r>
          </a:p>
        </p:txBody>
      </p:sp>
      <p:sp>
        <p:nvSpPr>
          <p:cNvPr id="32772" name="Text Placeholder 2"/>
          <p:cNvSpPr>
            <a:spLocks/>
          </p:cNvSpPr>
          <p:nvPr/>
        </p:nvSpPr>
        <p:spPr bwMode="auto">
          <a:xfrm>
            <a:off x="152400" y="762000"/>
            <a:ext cx="8807450" cy="5663514"/>
          </a:xfrm>
          <a:prstGeom prst="rect">
            <a:avLst/>
          </a:prstGeom>
          <a:noFill/>
          <a:ln w="9525">
            <a:noFill/>
            <a:miter lim="800000"/>
            <a:headEnd/>
            <a:tailEnd/>
          </a:ln>
        </p:spPr>
        <p:txBody>
          <a:bodyPr/>
          <a:lstStyle/>
          <a:p>
            <a:pPr>
              <a:spcBef>
                <a:spcPct val="20000"/>
              </a:spcBef>
              <a:buFont typeface="Arial" charset="0"/>
              <a:buNone/>
            </a:pPr>
            <a:r>
              <a:rPr lang="en-US" sz="2000" dirty="0" smtClean="0"/>
              <a:t>Consider </a:t>
            </a:r>
            <a:r>
              <a:rPr lang="en-US" sz="2000" dirty="0"/>
              <a:t>the following heterogeneous equilibrium:</a:t>
            </a:r>
          </a:p>
          <a:p>
            <a:pPr>
              <a:spcBef>
                <a:spcPct val="20000"/>
              </a:spcBef>
              <a:buFont typeface="Arial" charset="0"/>
              <a:buNone/>
            </a:pPr>
            <a:endParaRPr lang="en-US" sz="2000" dirty="0"/>
          </a:p>
          <a:p>
            <a:pPr algn="ctr">
              <a:spcBef>
                <a:spcPct val="20000"/>
              </a:spcBef>
              <a:buFont typeface="Arial" charset="0"/>
              <a:buNone/>
            </a:pPr>
            <a:r>
              <a:rPr lang="en-US" sz="2400" dirty="0"/>
              <a:t>CaCO</a:t>
            </a:r>
            <a:r>
              <a:rPr lang="en-US" sz="2400" baseline="-25000" dirty="0"/>
              <a:t>3(</a:t>
            </a:r>
            <a:r>
              <a:rPr lang="en-US" sz="2400" i="1" baseline="-25000" dirty="0"/>
              <a:t>s</a:t>
            </a:r>
            <a:r>
              <a:rPr lang="en-US" sz="2400" baseline="-25000" dirty="0"/>
              <a:t>)</a:t>
            </a:r>
            <a:r>
              <a:rPr lang="en-US" sz="2400" dirty="0"/>
              <a:t> </a:t>
            </a:r>
            <a:r>
              <a:rPr lang="en-US" sz="2400" dirty="0" smtClean="0"/>
              <a:t>              </a:t>
            </a:r>
            <a:r>
              <a:rPr lang="en-US" sz="2400" dirty="0" err="1"/>
              <a:t>CaO</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i="1" baseline="-25000" dirty="0"/>
              <a:t>g</a:t>
            </a:r>
            <a:r>
              <a:rPr lang="en-US" sz="2400" baseline="-25000" dirty="0"/>
              <a:t>)</a:t>
            </a:r>
          </a:p>
          <a:p>
            <a:pPr>
              <a:spcBef>
                <a:spcPct val="20000"/>
              </a:spcBef>
              <a:buFont typeface="Arial" charset="0"/>
              <a:buNone/>
            </a:pPr>
            <a:endParaRPr lang="en-US" sz="2000" dirty="0"/>
          </a:p>
          <a:p>
            <a:pPr>
              <a:spcBef>
                <a:spcPct val="20000"/>
              </a:spcBef>
              <a:buFont typeface="Arial" charset="0"/>
              <a:buNone/>
            </a:pPr>
            <a:r>
              <a:rPr lang="en-US" sz="2000" dirty="0"/>
              <a:t>At 800</a:t>
            </a:r>
            <a:r>
              <a:rPr lang="en-US" sz="2000" dirty="0">
                <a:cs typeface="Arial" charset="0"/>
              </a:rPr>
              <a:t>°</a:t>
            </a:r>
            <a:r>
              <a:rPr lang="en-US" sz="2000" dirty="0"/>
              <a:t>C, the pressure of CO</a:t>
            </a:r>
            <a:r>
              <a:rPr lang="en-US" sz="2000" baseline="-25000" dirty="0"/>
              <a:t>2</a:t>
            </a:r>
            <a:r>
              <a:rPr lang="en-US" sz="2000" dirty="0"/>
              <a:t> is 0.236 atm. </a:t>
            </a:r>
            <a:r>
              <a:rPr lang="en-US" sz="2000" dirty="0" smtClean="0"/>
              <a:t>Calculate:</a:t>
            </a:r>
          </a:p>
          <a:p>
            <a:pPr marL="457200" indent="-457200">
              <a:spcBef>
                <a:spcPct val="20000"/>
              </a:spcBef>
              <a:buFont typeface="Arial" charset="0"/>
              <a:buAutoNum type="alphaLcParenBoth"/>
            </a:pPr>
            <a:r>
              <a:rPr lang="en-US" sz="2000" i="1" dirty="0" smtClean="0"/>
              <a:t>K</a:t>
            </a:r>
            <a:r>
              <a:rPr lang="en-US" sz="2000" i="1" baseline="-25000" dirty="0" smtClean="0"/>
              <a:t>P</a:t>
            </a:r>
            <a:r>
              <a:rPr lang="en-US" sz="2000" i="1" dirty="0" smtClean="0"/>
              <a:t> </a:t>
            </a:r>
          </a:p>
          <a:p>
            <a:pPr marL="457200" indent="-457200">
              <a:spcBef>
                <a:spcPct val="20000"/>
              </a:spcBef>
            </a:pPr>
            <a:endParaRPr lang="en-US" sz="2000" i="1" dirty="0" smtClean="0"/>
          </a:p>
          <a:p>
            <a:pPr marL="457200" indent="-457200">
              <a:spcBef>
                <a:spcPct val="20000"/>
              </a:spcBef>
            </a:pPr>
            <a:endParaRPr lang="en-US" sz="2000" i="1" dirty="0" smtClean="0"/>
          </a:p>
          <a:p>
            <a:pPr marL="457200" indent="-457200">
              <a:spcBef>
                <a:spcPct val="20000"/>
              </a:spcBef>
            </a:pPr>
            <a:endParaRPr lang="en-US" sz="2000" i="1" dirty="0" smtClean="0"/>
          </a:p>
          <a:p>
            <a:pPr marL="457200" indent="-457200">
              <a:spcBef>
                <a:spcPct val="20000"/>
              </a:spcBef>
            </a:pPr>
            <a:r>
              <a:rPr lang="en-US" sz="2000" dirty="0" smtClean="0"/>
              <a:t>(</a:t>
            </a:r>
            <a:r>
              <a:rPr lang="en-US" sz="2000" dirty="0"/>
              <a:t>b) </a:t>
            </a:r>
            <a:r>
              <a:rPr lang="en-US" sz="2000" dirty="0" smtClean="0"/>
              <a:t>  </a:t>
            </a:r>
            <a:r>
              <a:rPr lang="en-US" sz="2000" i="1" dirty="0" err="1" smtClean="0"/>
              <a:t>K</a:t>
            </a:r>
            <a:r>
              <a:rPr lang="en-US" sz="2000" baseline="-25000" dirty="0" err="1" smtClean="0"/>
              <a:t>c</a:t>
            </a:r>
            <a:endParaRPr lang="en-US" sz="2000" dirty="0"/>
          </a:p>
          <a:p>
            <a:pPr>
              <a:spcBef>
                <a:spcPct val="20000"/>
              </a:spcBef>
              <a:buFont typeface="Arial" charset="0"/>
              <a:buNone/>
            </a:pPr>
            <a:endParaRPr lang="en-US" sz="2000" dirty="0"/>
          </a:p>
          <a:p>
            <a:pPr>
              <a:spcBef>
                <a:spcPct val="20000"/>
              </a:spcBef>
              <a:buFont typeface="Arial" charset="0"/>
              <a:buNone/>
            </a:pPr>
            <a:endParaRPr lang="en-US" sz="2000" b="1" i="1" dirty="0"/>
          </a:p>
          <a:p>
            <a:pPr>
              <a:spcBef>
                <a:spcPct val="20000"/>
              </a:spcBef>
              <a:buFont typeface="Arial" charset="0"/>
              <a:buNone/>
            </a:pPr>
            <a:endParaRPr lang="en-US" sz="2000" b="1" i="1" dirty="0"/>
          </a:p>
          <a:p>
            <a:pPr>
              <a:spcBef>
                <a:spcPct val="20000"/>
              </a:spcBef>
              <a:buFont typeface="Arial" charset="0"/>
              <a:buNone/>
            </a:pPr>
            <a:endParaRPr lang="en-US" sz="2000" dirty="0"/>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spcBef>
                <a:spcPct val="20000"/>
              </a:spcBef>
              <a:buFont typeface="Arial" charset="0"/>
              <a:buNone/>
            </a:pPr>
            <a:endParaRPr lang="en-US" sz="2000" dirty="0"/>
          </a:p>
        </p:txBody>
      </p:sp>
      <p:sp>
        <p:nvSpPr>
          <p:cNvPr id="6" name="Rectangle 5"/>
          <p:cNvSpPr/>
          <p:nvPr/>
        </p:nvSpPr>
        <p:spPr>
          <a:xfrm>
            <a:off x="1417641" y="3616274"/>
            <a:ext cx="3361038" cy="461665"/>
          </a:xfrm>
          <a:prstGeom prst="rect">
            <a:avLst/>
          </a:prstGeom>
        </p:spPr>
        <p:txBody>
          <a:bodyPr wrap="square">
            <a:spAutoFit/>
          </a:bodyPr>
          <a:lstStyle/>
          <a:p>
            <a:pPr algn="ctr">
              <a:spcBef>
                <a:spcPct val="20000"/>
              </a:spcBef>
              <a:buFont typeface="Arial" charset="0"/>
              <a:buNone/>
            </a:pPr>
            <a:r>
              <a:rPr lang="en-US" sz="2400" i="1" dirty="0" smtClean="0"/>
              <a:t>K</a:t>
            </a:r>
            <a:r>
              <a:rPr lang="en-US" sz="2400" i="1" baseline="-25000" dirty="0" smtClean="0"/>
              <a:t>P</a:t>
            </a:r>
            <a:r>
              <a:rPr lang="en-US" sz="2400" i="1" dirty="0" smtClean="0"/>
              <a:t> </a:t>
            </a:r>
            <a:r>
              <a:rPr lang="en-US" sz="2400" dirty="0" smtClean="0"/>
              <a:t>= 0.236</a:t>
            </a:r>
            <a:endParaRPr lang="en-US" sz="2400" dirty="0"/>
          </a:p>
        </p:txBody>
      </p:sp>
      <p:grpSp>
        <p:nvGrpSpPr>
          <p:cNvPr id="7" name="Group 10"/>
          <p:cNvGrpSpPr>
            <a:grpSpLocks/>
          </p:cNvGrpSpPr>
          <p:nvPr/>
        </p:nvGrpSpPr>
        <p:grpSpPr bwMode="auto">
          <a:xfrm>
            <a:off x="2370452" y="3059073"/>
            <a:ext cx="1249363" cy="577851"/>
            <a:chOff x="3638" y="3193"/>
            <a:chExt cx="787" cy="364"/>
          </a:xfrm>
        </p:grpSpPr>
        <p:sp>
          <p:nvSpPr>
            <p:cNvPr id="8" name="Text Box 11"/>
            <p:cNvSpPr txBox="1">
              <a:spLocks noChangeArrowheads="1"/>
            </p:cNvSpPr>
            <p:nvPr/>
          </p:nvSpPr>
          <p:spPr bwMode="auto">
            <a:xfrm>
              <a:off x="3638" y="3193"/>
              <a:ext cx="719" cy="291"/>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a:t>P</a:t>
              </a:r>
              <a:r>
                <a:rPr lang="en-US" sz="2400" baseline="-25000" dirty="0"/>
                <a:t>CO</a:t>
              </a:r>
              <a:endParaRPr lang="en-US" sz="2400" i="1" dirty="0"/>
            </a:p>
          </p:txBody>
        </p:sp>
        <p:sp>
          <p:nvSpPr>
            <p:cNvPr id="9" name="Text Box 12"/>
            <p:cNvSpPr txBox="1">
              <a:spLocks noChangeArrowheads="1"/>
            </p:cNvSpPr>
            <p:nvPr/>
          </p:nvSpPr>
          <p:spPr bwMode="auto">
            <a:xfrm>
              <a:off x="4243" y="3344"/>
              <a:ext cx="182" cy="213"/>
            </a:xfrm>
            <a:prstGeom prst="rect">
              <a:avLst/>
            </a:prstGeom>
            <a:noFill/>
            <a:ln w="9525">
              <a:noFill/>
              <a:miter lim="800000"/>
              <a:headEnd/>
              <a:tailEnd/>
            </a:ln>
            <a:effectLst/>
          </p:spPr>
          <p:txBody>
            <a:bodyPr wrap="none">
              <a:spAutoFit/>
            </a:bodyPr>
            <a:lstStyle/>
            <a:p>
              <a:pPr eaLnBrk="1" hangingPunct="1"/>
              <a:r>
                <a:rPr lang="en-US" sz="1600" dirty="0"/>
                <a:t>2</a:t>
              </a:r>
            </a:p>
          </p:txBody>
        </p:sp>
      </p:grpSp>
      <p:sp>
        <p:nvSpPr>
          <p:cNvPr id="10" name="Text Box 23"/>
          <p:cNvSpPr txBox="1">
            <a:spLocks noChangeArrowheads="1"/>
          </p:cNvSpPr>
          <p:nvPr/>
        </p:nvSpPr>
        <p:spPr bwMode="auto">
          <a:xfrm>
            <a:off x="3878911" y="4751730"/>
            <a:ext cx="1453539"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p</a:t>
            </a:r>
            <a:r>
              <a:rPr lang="en-US" sz="2000" dirty="0"/>
              <a:t> = </a:t>
            </a:r>
            <a:r>
              <a:rPr lang="en-US" sz="2000" i="1" dirty="0" err="1"/>
              <a:t>K</a:t>
            </a:r>
            <a:r>
              <a:rPr lang="en-US" sz="2000" i="1" baseline="-25000" dirty="0" err="1"/>
              <a:t>c</a:t>
            </a:r>
            <a:r>
              <a:rPr lang="en-US" sz="2000" i="1" dirty="0"/>
              <a:t>(RT)</a:t>
            </a:r>
            <a:r>
              <a:rPr lang="en-US" sz="2000" i="1" baseline="30000" dirty="0" err="1">
                <a:latin typeface="Symbol" pitchFamily="18" charset="2"/>
              </a:rPr>
              <a:t>D</a:t>
            </a:r>
            <a:r>
              <a:rPr lang="en-US" sz="2000" i="1" baseline="30000" dirty="0" err="1"/>
              <a:t>n</a:t>
            </a:r>
            <a:endParaRPr lang="en-US" sz="2000" i="1" dirty="0"/>
          </a:p>
        </p:txBody>
      </p:sp>
      <p:sp>
        <p:nvSpPr>
          <p:cNvPr id="11" name="Text Box 24"/>
          <p:cNvSpPr txBox="1">
            <a:spLocks noChangeArrowheads="1"/>
          </p:cNvSpPr>
          <p:nvPr/>
        </p:nvSpPr>
        <p:spPr bwMode="auto">
          <a:xfrm>
            <a:off x="6527032" y="5269189"/>
            <a:ext cx="1593706" cy="400110"/>
          </a:xfrm>
          <a:prstGeom prst="rect">
            <a:avLst/>
          </a:prstGeom>
          <a:noFill/>
          <a:ln w="9525">
            <a:noFill/>
            <a:miter lim="800000"/>
            <a:headEnd/>
            <a:tailEnd/>
          </a:ln>
          <a:effectLst/>
        </p:spPr>
        <p:txBody>
          <a:bodyPr wrap="none">
            <a:spAutoFit/>
          </a:bodyPr>
          <a:lstStyle/>
          <a:p>
            <a:pPr eaLnBrk="1" hangingPunct="1"/>
            <a:r>
              <a:rPr lang="en-US" sz="2000" i="1" dirty="0" err="1">
                <a:latin typeface="Symbol" pitchFamily="18" charset="2"/>
              </a:rPr>
              <a:t>D</a:t>
            </a:r>
            <a:r>
              <a:rPr lang="en-US" sz="2000" i="1" dirty="0" err="1"/>
              <a:t>n</a:t>
            </a:r>
            <a:r>
              <a:rPr lang="en-US" sz="2000" dirty="0"/>
              <a:t> = 1 – </a:t>
            </a:r>
            <a:r>
              <a:rPr lang="en-US" sz="2000" dirty="0" smtClean="0"/>
              <a:t>0 </a:t>
            </a:r>
            <a:r>
              <a:rPr lang="en-US" sz="2000" dirty="0"/>
              <a:t>= </a:t>
            </a:r>
            <a:r>
              <a:rPr lang="en-US" sz="2000" dirty="0" smtClean="0"/>
              <a:t>1</a:t>
            </a:r>
            <a:endParaRPr lang="en-US" sz="2000" i="1" dirty="0"/>
          </a:p>
        </p:txBody>
      </p:sp>
      <p:sp>
        <p:nvSpPr>
          <p:cNvPr id="12" name="Text Box 25"/>
          <p:cNvSpPr txBox="1">
            <a:spLocks noChangeArrowheads="1"/>
          </p:cNvSpPr>
          <p:nvPr/>
        </p:nvSpPr>
        <p:spPr bwMode="auto">
          <a:xfrm>
            <a:off x="592686" y="5281547"/>
            <a:ext cx="2663743" cy="400110"/>
          </a:xfrm>
          <a:prstGeom prst="rect">
            <a:avLst/>
          </a:prstGeom>
          <a:noFill/>
          <a:ln w="9525">
            <a:noFill/>
            <a:miter lim="800000"/>
            <a:headEnd/>
            <a:tailEnd/>
          </a:ln>
          <a:effectLst/>
        </p:spPr>
        <p:txBody>
          <a:bodyPr wrap="none">
            <a:spAutoFit/>
          </a:bodyPr>
          <a:lstStyle/>
          <a:p>
            <a:pPr eaLnBrk="1" hangingPunct="1"/>
            <a:r>
              <a:rPr lang="en-US" sz="2000" i="1" dirty="0"/>
              <a:t>R</a:t>
            </a:r>
            <a:r>
              <a:rPr lang="en-US" sz="2000" dirty="0"/>
              <a:t> = </a:t>
            </a:r>
            <a:r>
              <a:rPr lang="en-US" sz="2000" dirty="0" smtClean="0"/>
              <a:t>0.0821  L </a:t>
            </a:r>
            <a:r>
              <a:rPr lang="en-US" sz="2000" dirty="0" err="1" smtClean="0"/>
              <a:t>atm</a:t>
            </a:r>
            <a:r>
              <a:rPr lang="en-US" sz="2000" dirty="0" smtClean="0"/>
              <a:t>/K mol</a:t>
            </a:r>
            <a:endParaRPr lang="en-US" sz="2000" i="1" dirty="0"/>
          </a:p>
        </p:txBody>
      </p:sp>
      <p:sp>
        <p:nvSpPr>
          <p:cNvPr id="13" name="Text Box 26"/>
          <p:cNvSpPr txBox="1">
            <a:spLocks noChangeArrowheads="1"/>
          </p:cNvSpPr>
          <p:nvPr/>
        </p:nvSpPr>
        <p:spPr bwMode="auto">
          <a:xfrm>
            <a:off x="3684801" y="5281547"/>
            <a:ext cx="2529860" cy="400110"/>
          </a:xfrm>
          <a:prstGeom prst="rect">
            <a:avLst/>
          </a:prstGeom>
          <a:noFill/>
          <a:ln w="9525">
            <a:noFill/>
            <a:miter lim="800000"/>
            <a:headEnd/>
            <a:tailEnd/>
          </a:ln>
          <a:effectLst/>
        </p:spPr>
        <p:txBody>
          <a:bodyPr wrap="none">
            <a:spAutoFit/>
          </a:bodyPr>
          <a:lstStyle/>
          <a:p>
            <a:pPr eaLnBrk="1" hangingPunct="1"/>
            <a:r>
              <a:rPr lang="en-US" sz="2000" i="1" dirty="0"/>
              <a:t>T</a:t>
            </a:r>
            <a:r>
              <a:rPr lang="en-US" sz="2000" dirty="0"/>
              <a:t> = 273 + </a:t>
            </a:r>
            <a:r>
              <a:rPr lang="en-US" sz="2000" dirty="0" smtClean="0"/>
              <a:t>800 </a:t>
            </a:r>
            <a:r>
              <a:rPr lang="en-US" sz="2000" dirty="0"/>
              <a:t>= </a:t>
            </a:r>
            <a:r>
              <a:rPr lang="en-US" sz="2000" dirty="0" smtClean="0"/>
              <a:t>1073 </a:t>
            </a:r>
            <a:r>
              <a:rPr lang="en-US" sz="2000" dirty="0"/>
              <a:t>K</a:t>
            </a:r>
            <a:endParaRPr lang="en-US" sz="2000" i="1" dirty="0"/>
          </a:p>
        </p:txBody>
      </p:sp>
      <p:sp>
        <p:nvSpPr>
          <p:cNvPr id="14" name="Text Box 27"/>
          <p:cNvSpPr txBox="1">
            <a:spLocks noChangeArrowheads="1"/>
          </p:cNvSpPr>
          <p:nvPr/>
        </p:nvSpPr>
        <p:spPr bwMode="auto">
          <a:xfrm>
            <a:off x="3110292" y="5810715"/>
            <a:ext cx="3018661" cy="400110"/>
          </a:xfrm>
          <a:prstGeom prst="rect">
            <a:avLst/>
          </a:prstGeom>
          <a:noFill/>
          <a:ln w="9525">
            <a:noFill/>
            <a:miter lim="800000"/>
            <a:headEnd/>
            <a:tailEnd/>
          </a:ln>
          <a:effectLst/>
        </p:spPr>
        <p:txBody>
          <a:bodyPr wrap="square">
            <a:spAutoFit/>
          </a:bodyPr>
          <a:lstStyle/>
          <a:p>
            <a:r>
              <a:rPr lang="en-US" sz="2000" dirty="0" smtClean="0"/>
              <a:t>0.236 = </a:t>
            </a:r>
            <a:r>
              <a:rPr lang="en-US" sz="2000" i="1" dirty="0" err="1" smtClean="0"/>
              <a:t>K</a:t>
            </a:r>
            <a:r>
              <a:rPr lang="en-US" sz="2000" baseline="-25000" dirty="0" err="1" smtClean="0"/>
              <a:t>c</a:t>
            </a:r>
            <a:r>
              <a:rPr lang="en-US" sz="2000" dirty="0" smtClean="0"/>
              <a:t>(0.0821 x 1073)</a:t>
            </a:r>
            <a:r>
              <a:rPr lang="en-US" sz="2000" baseline="30000" dirty="0" smtClean="0"/>
              <a:t>1</a:t>
            </a:r>
            <a:endParaRPr lang="en-US" sz="2000" i="1" dirty="0"/>
          </a:p>
        </p:txBody>
      </p:sp>
      <p:sp>
        <p:nvSpPr>
          <p:cNvPr id="16" name="Rectangle 15"/>
          <p:cNvSpPr/>
          <p:nvPr/>
        </p:nvSpPr>
        <p:spPr>
          <a:xfrm>
            <a:off x="3598033" y="6260408"/>
            <a:ext cx="2015296" cy="461665"/>
          </a:xfrm>
          <a:prstGeom prst="rect">
            <a:avLst/>
          </a:prstGeom>
        </p:spPr>
        <p:txBody>
          <a:bodyPr wrap="none">
            <a:spAutoFit/>
          </a:bodyPr>
          <a:lstStyle/>
          <a:p>
            <a:pPr marL="461963" indent="-461963" algn="ctr"/>
            <a:r>
              <a:rPr lang="en-US" sz="2400" i="1" dirty="0" err="1" smtClean="0"/>
              <a:t>K</a:t>
            </a:r>
            <a:r>
              <a:rPr lang="en-US" sz="2400" baseline="-25000" dirty="0" err="1" smtClean="0"/>
              <a:t>c</a:t>
            </a:r>
            <a:r>
              <a:rPr lang="en-US" sz="2400" dirty="0" smtClean="0"/>
              <a:t> = 2.68 x 10</a:t>
            </a:r>
            <a:r>
              <a:rPr lang="en-US" sz="2400" baseline="30000" dirty="0" smtClean="0"/>
              <a:t>-3</a:t>
            </a:r>
            <a:endParaRPr lang="en-US" sz="2400"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Placeholder 2"/>
          <p:cNvSpPr>
            <a:spLocks/>
          </p:cNvSpPr>
          <p:nvPr/>
        </p:nvSpPr>
        <p:spPr bwMode="auto">
          <a:xfrm>
            <a:off x="152400" y="762000"/>
            <a:ext cx="8807450" cy="5867400"/>
          </a:xfrm>
          <a:prstGeom prst="rect">
            <a:avLst/>
          </a:prstGeom>
          <a:noFill/>
          <a:ln w="9525">
            <a:noFill/>
            <a:miter lim="800000"/>
            <a:headEnd/>
            <a:tailEnd/>
          </a:ln>
        </p:spPr>
        <p:txBody>
          <a:bodyPr/>
          <a:lstStyle/>
          <a:p>
            <a:pPr>
              <a:spcBef>
                <a:spcPct val="20000"/>
              </a:spcBef>
              <a:buFont typeface="Arial" charset="0"/>
              <a:buNone/>
            </a:pPr>
            <a:r>
              <a:rPr lang="en-US" sz="2400" dirty="0" smtClean="0"/>
              <a:t>Write </a:t>
            </a:r>
            <a:r>
              <a:rPr lang="en-US" sz="2400" dirty="0"/>
              <a:t>the equilibrium constant expression </a:t>
            </a:r>
            <a:r>
              <a:rPr lang="en-US" sz="2400" i="1" dirty="0" err="1"/>
              <a:t>K</a:t>
            </a:r>
            <a:r>
              <a:rPr lang="en-US" sz="2400" baseline="-25000" dirty="0" err="1"/>
              <a:t>c</a:t>
            </a:r>
            <a:r>
              <a:rPr lang="en-US" sz="2400" dirty="0"/>
              <a:t>, and </a:t>
            </a:r>
            <a:r>
              <a:rPr lang="en-US" sz="2400" i="1" dirty="0"/>
              <a:t>K</a:t>
            </a:r>
            <a:r>
              <a:rPr lang="en-US" sz="2400" i="1" baseline="-25000" dirty="0"/>
              <a:t>P</a:t>
            </a:r>
            <a:r>
              <a:rPr lang="en-US" sz="2400" i="1" dirty="0"/>
              <a:t> </a:t>
            </a:r>
            <a:r>
              <a:rPr lang="en-US" sz="2400" dirty="0"/>
              <a:t>if applicable, for each of the following heterogeneous systems:</a:t>
            </a:r>
          </a:p>
          <a:p>
            <a:pPr>
              <a:spcBef>
                <a:spcPct val="20000"/>
              </a:spcBef>
              <a:buFont typeface="Arial" charset="0"/>
              <a:buAutoNum type="alphaLcParenBoth"/>
            </a:pPr>
            <a:r>
              <a:rPr lang="en-US" sz="2400" dirty="0" smtClean="0"/>
              <a:t> </a:t>
            </a:r>
            <a:r>
              <a:rPr lang="en-US" sz="2400" dirty="0"/>
              <a:t>(NH</a:t>
            </a:r>
            <a:r>
              <a:rPr lang="en-US" sz="2400" baseline="-25000" dirty="0"/>
              <a:t>4</a:t>
            </a:r>
            <a:r>
              <a:rPr lang="en-US" sz="2400" dirty="0"/>
              <a:t>)</a:t>
            </a:r>
            <a:r>
              <a:rPr lang="en-US" sz="2400" baseline="-25000" dirty="0"/>
              <a:t>2</a:t>
            </a:r>
            <a:r>
              <a:rPr lang="en-US" sz="2400" dirty="0"/>
              <a:t>Se</a:t>
            </a:r>
            <a:r>
              <a:rPr lang="en-US" sz="2400" baseline="-25000" dirty="0"/>
              <a:t>(</a:t>
            </a:r>
            <a:r>
              <a:rPr lang="en-US" sz="2400" i="1" baseline="-25000" dirty="0"/>
              <a:t>s</a:t>
            </a:r>
            <a:r>
              <a:rPr lang="en-US" sz="2400" baseline="-25000" dirty="0"/>
              <a:t>)</a:t>
            </a:r>
            <a:r>
              <a:rPr lang="en-US" sz="2400" dirty="0"/>
              <a:t>         </a:t>
            </a:r>
            <a:r>
              <a:rPr lang="en-US" sz="2400" dirty="0" smtClean="0"/>
              <a:t>    2NH</a:t>
            </a:r>
            <a:r>
              <a:rPr lang="en-US" sz="2400" baseline="-25000" dirty="0" smtClean="0"/>
              <a:t>3(</a:t>
            </a:r>
            <a:r>
              <a:rPr lang="en-US" sz="2400" i="1" baseline="-25000" dirty="0" smtClean="0"/>
              <a:t>g</a:t>
            </a:r>
            <a:r>
              <a:rPr lang="en-US" sz="2400" baseline="-25000" dirty="0"/>
              <a:t>)</a:t>
            </a:r>
            <a:r>
              <a:rPr lang="en-US" sz="2400" dirty="0"/>
              <a:t> + H</a:t>
            </a:r>
            <a:r>
              <a:rPr lang="en-US" sz="2400" baseline="-25000" dirty="0"/>
              <a:t>2</a:t>
            </a:r>
            <a:r>
              <a:rPr lang="en-US" sz="2400" dirty="0"/>
              <a:t>Se</a:t>
            </a:r>
            <a:r>
              <a:rPr lang="en-US" sz="2400" baseline="-25000" dirty="0"/>
              <a:t>(</a:t>
            </a:r>
            <a:r>
              <a:rPr lang="en-US" sz="2400" i="1" baseline="-25000" dirty="0"/>
              <a:t>g</a:t>
            </a:r>
            <a:r>
              <a:rPr lang="en-US" sz="2400" baseline="-25000" dirty="0"/>
              <a:t>)</a:t>
            </a:r>
          </a:p>
          <a:p>
            <a:pPr>
              <a:spcBef>
                <a:spcPct val="20000"/>
              </a:spcBef>
            </a:pPr>
            <a:endParaRPr lang="en-US" sz="2400" dirty="0" smtClean="0"/>
          </a:p>
          <a:p>
            <a:pPr>
              <a:spcBef>
                <a:spcPct val="20000"/>
              </a:spcBef>
            </a:pPr>
            <a:endParaRPr lang="en-US" sz="2400" dirty="0" smtClean="0"/>
          </a:p>
          <a:p>
            <a:pPr>
              <a:spcBef>
                <a:spcPct val="20000"/>
              </a:spcBef>
            </a:pPr>
            <a:endParaRPr lang="en-US" sz="2400" dirty="0"/>
          </a:p>
          <a:p>
            <a:pPr>
              <a:spcBef>
                <a:spcPct val="20000"/>
              </a:spcBef>
              <a:buFont typeface="Arial" charset="0"/>
              <a:buNone/>
            </a:pPr>
            <a:r>
              <a:rPr lang="en-US" sz="2400" dirty="0"/>
              <a:t>(b) </a:t>
            </a:r>
            <a:r>
              <a:rPr lang="en-US" sz="2400" dirty="0" err="1"/>
              <a:t>AgCl</a:t>
            </a:r>
            <a:r>
              <a:rPr lang="en-US" sz="2400" baseline="-25000" dirty="0"/>
              <a:t>(</a:t>
            </a:r>
            <a:r>
              <a:rPr lang="en-US" sz="2400" i="1" baseline="-25000" dirty="0"/>
              <a:t>s</a:t>
            </a:r>
            <a:r>
              <a:rPr lang="en-US" sz="2400" baseline="-25000" dirty="0"/>
              <a:t>)</a:t>
            </a:r>
            <a:r>
              <a:rPr lang="en-US" sz="2400" dirty="0"/>
              <a:t>         </a:t>
            </a:r>
            <a:r>
              <a:rPr lang="en-US" sz="2400" dirty="0" smtClean="0"/>
              <a:t>     </a:t>
            </a:r>
            <a:r>
              <a:rPr lang="en-US" sz="2400" dirty="0"/>
              <a:t>Ag</a:t>
            </a:r>
            <a:r>
              <a:rPr lang="en-US" sz="2400" baseline="30000" dirty="0"/>
              <a:t>+</a:t>
            </a:r>
            <a:r>
              <a:rPr lang="en-US" sz="2400" baseline="-25000" dirty="0"/>
              <a:t>(</a:t>
            </a:r>
            <a:r>
              <a:rPr lang="en-US" sz="2400" i="1" baseline="-25000" dirty="0" err="1"/>
              <a:t>aq</a:t>
            </a:r>
            <a:r>
              <a:rPr lang="en-US" sz="2400" baseline="-25000" dirty="0"/>
              <a:t>) </a:t>
            </a:r>
            <a:r>
              <a:rPr lang="en-US" sz="2400" dirty="0"/>
              <a:t>+ </a:t>
            </a:r>
            <a:r>
              <a:rPr lang="en-US" sz="2400" dirty="0" err="1"/>
              <a:t>Cl</a:t>
            </a:r>
            <a:r>
              <a:rPr lang="en-US" sz="2400" baseline="30000" dirty="0"/>
              <a:t>-</a:t>
            </a:r>
            <a:r>
              <a:rPr lang="en-US" sz="2400" baseline="-25000" dirty="0"/>
              <a:t>(</a:t>
            </a:r>
            <a:r>
              <a:rPr lang="en-US" sz="2400" i="1" baseline="-25000" dirty="0" err="1"/>
              <a:t>aq</a:t>
            </a:r>
            <a:r>
              <a:rPr lang="en-US" sz="2400" baseline="-25000" dirty="0"/>
              <a:t>)</a:t>
            </a:r>
          </a:p>
          <a:p>
            <a:pPr>
              <a:spcBef>
                <a:spcPct val="20000"/>
              </a:spcBef>
              <a:buFont typeface="Arial" charset="0"/>
              <a:buNone/>
            </a:pPr>
            <a:endParaRPr lang="en-US" sz="2400" dirty="0" smtClean="0"/>
          </a:p>
          <a:p>
            <a:pPr>
              <a:spcBef>
                <a:spcPct val="20000"/>
              </a:spcBef>
              <a:buFont typeface="Arial" charset="0"/>
              <a:buNone/>
            </a:pPr>
            <a:endParaRPr lang="en-US" sz="2400" dirty="0" smtClean="0"/>
          </a:p>
          <a:p>
            <a:pPr>
              <a:spcBef>
                <a:spcPct val="20000"/>
              </a:spcBef>
              <a:buFont typeface="Arial" charset="0"/>
              <a:buNone/>
            </a:pPr>
            <a:endParaRPr lang="en-US" sz="2400" dirty="0"/>
          </a:p>
          <a:p>
            <a:pPr>
              <a:spcBef>
                <a:spcPct val="20000"/>
              </a:spcBef>
              <a:buFont typeface="Arial" charset="0"/>
              <a:buNone/>
            </a:pPr>
            <a:r>
              <a:rPr lang="en-US" sz="2400" dirty="0"/>
              <a:t>(c) P</a:t>
            </a:r>
            <a:r>
              <a:rPr lang="en-US" sz="2400" baseline="-25000" dirty="0"/>
              <a:t>4(</a:t>
            </a:r>
            <a:r>
              <a:rPr lang="en-US" sz="2400" i="1" baseline="-25000" dirty="0"/>
              <a:t>s</a:t>
            </a:r>
            <a:r>
              <a:rPr lang="en-US" sz="2400" baseline="-25000" dirty="0"/>
              <a:t>)</a:t>
            </a:r>
            <a:r>
              <a:rPr lang="en-US" sz="2400" dirty="0"/>
              <a:t> + 6Cl</a:t>
            </a:r>
            <a:r>
              <a:rPr lang="en-US" sz="2400" baseline="-25000" dirty="0"/>
              <a:t>2(</a:t>
            </a:r>
            <a:r>
              <a:rPr lang="en-US" sz="2400" i="1" baseline="-25000" dirty="0"/>
              <a:t>g</a:t>
            </a:r>
            <a:r>
              <a:rPr lang="en-US" sz="2400" baseline="-25000" dirty="0"/>
              <a:t>)  </a:t>
            </a:r>
            <a:r>
              <a:rPr lang="en-US" sz="2400" baseline="-25000" dirty="0" smtClean="0"/>
              <a:t>                </a:t>
            </a:r>
            <a:r>
              <a:rPr lang="en-US" sz="2400" dirty="0" smtClean="0"/>
              <a:t>4PCl</a:t>
            </a:r>
            <a:r>
              <a:rPr lang="en-US" sz="2400" baseline="-25000" dirty="0" smtClean="0"/>
              <a:t>3(</a:t>
            </a:r>
            <a:r>
              <a:rPr lang="en-US" sz="2400" i="1" baseline="-25000" dirty="0" smtClean="0"/>
              <a:t>l</a:t>
            </a:r>
            <a:r>
              <a:rPr lang="en-US" sz="2400" baseline="-25000" dirty="0"/>
              <a:t>)</a:t>
            </a:r>
          </a:p>
          <a:p>
            <a:pPr>
              <a:spcBef>
                <a:spcPct val="20000"/>
              </a:spcBef>
              <a:buFont typeface="Arial" charset="0"/>
              <a:buNone/>
            </a:pPr>
            <a:endParaRPr lang="en-US" sz="2400" b="1" i="1" dirty="0"/>
          </a:p>
          <a:p>
            <a:pPr>
              <a:spcBef>
                <a:spcPct val="20000"/>
              </a:spcBef>
              <a:buFont typeface="Arial" charset="0"/>
              <a:buNone/>
            </a:pPr>
            <a:endParaRPr lang="en-US" sz="2400" b="1" i="1" dirty="0"/>
          </a:p>
          <a:p>
            <a:pPr>
              <a:spcBef>
                <a:spcPct val="20000"/>
              </a:spcBef>
              <a:buFont typeface="Arial" charset="0"/>
              <a:buNone/>
            </a:pPr>
            <a:endParaRPr lang="en-US" sz="2400" dirty="0"/>
          </a:p>
          <a:p>
            <a:pPr>
              <a:buFont typeface="Arial" charset="0"/>
              <a:buNone/>
            </a:pPr>
            <a:endParaRPr lang="en-US" sz="2400" dirty="0">
              <a:cs typeface="Arial" charset="0"/>
            </a:endParaRPr>
          </a:p>
          <a:p>
            <a:pPr>
              <a:buFont typeface="Arial" charset="0"/>
              <a:buNone/>
            </a:pPr>
            <a:endParaRPr lang="en-US" sz="2400" dirty="0">
              <a:cs typeface="Arial" charset="0"/>
            </a:endParaRPr>
          </a:p>
          <a:p>
            <a:pPr>
              <a:buFont typeface="Arial" charset="0"/>
              <a:buNone/>
            </a:pPr>
            <a:endParaRPr lang="en-US" sz="2400" dirty="0">
              <a:cs typeface="Arial" charset="0"/>
            </a:endParaRPr>
          </a:p>
          <a:p>
            <a:pPr>
              <a:buFont typeface="Arial" charset="0"/>
              <a:buNone/>
            </a:pPr>
            <a:endParaRPr lang="en-US" sz="2400" dirty="0">
              <a:cs typeface="Arial" charset="0"/>
            </a:endParaRPr>
          </a:p>
          <a:p>
            <a:pPr>
              <a:buFont typeface="Arial" charset="0"/>
              <a:buNone/>
            </a:pPr>
            <a:endParaRPr lang="en-US" sz="2400" dirty="0">
              <a:cs typeface="Arial" charset="0"/>
            </a:endParaRPr>
          </a:p>
          <a:p>
            <a:pPr>
              <a:spcBef>
                <a:spcPct val="20000"/>
              </a:spcBef>
              <a:buFont typeface="Arial" charset="0"/>
              <a:buNone/>
            </a:pPr>
            <a:endParaRPr lang="en-US" sz="2400" dirty="0"/>
          </a:p>
        </p:txBody>
      </p:sp>
      <p:pic>
        <p:nvPicPr>
          <p:cNvPr id="28678" name="Picture 5"/>
          <p:cNvPicPr>
            <a:picLocks noGrp="1" noChangeAspect="1" noChangeArrowheads="1"/>
          </p:cNvPicPr>
          <p:nvPr>
            <p:ph sz="quarter" idx="2"/>
          </p:nvPr>
        </p:nvPicPr>
        <p:blipFill>
          <a:blip r:embed="rId2" cstate="print"/>
          <a:srcRect/>
          <a:stretch>
            <a:fillRect/>
          </a:stretch>
        </p:blipFill>
        <p:spPr bwMode="auto">
          <a:xfrm>
            <a:off x="2082200" y="1742251"/>
            <a:ext cx="533400" cy="179387"/>
          </a:xfrm>
          <a:noFill/>
          <a:ln>
            <a:miter lim="800000"/>
            <a:headEnd/>
            <a:tailEnd/>
          </a:ln>
        </p:spPr>
      </p:pic>
      <p:pic>
        <p:nvPicPr>
          <p:cNvPr id="28679" name="Picture 6"/>
          <p:cNvPicPr>
            <a:picLocks noGrp="1" noChangeAspect="1" noChangeArrowheads="1"/>
          </p:cNvPicPr>
          <p:nvPr>
            <p:ph sz="quarter" idx="3"/>
          </p:nvPr>
        </p:nvPicPr>
        <p:blipFill>
          <a:blip r:embed="rId2" cstate="print"/>
          <a:srcRect/>
          <a:stretch>
            <a:fillRect/>
          </a:stretch>
        </p:blipFill>
        <p:spPr bwMode="auto">
          <a:xfrm>
            <a:off x="1611269" y="3496447"/>
            <a:ext cx="561975" cy="190500"/>
          </a:xfrm>
          <a:noFill/>
          <a:ln>
            <a:miter lim="800000"/>
            <a:headEnd/>
            <a:tailEnd/>
          </a:ln>
        </p:spPr>
      </p:pic>
      <p:sp>
        <p:nvSpPr>
          <p:cNvPr id="7" name="Slide Number Placeholder 5"/>
          <p:cNvSpPr>
            <a:spLocks noGrp="1"/>
          </p:cNvSpPr>
          <p:nvPr>
            <p:ph type="sldNum" sz="quarter" idx="10"/>
          </p:nvPr>
        </p:nvSpPr>
        <p:spPr/>
        <p:txBody>
          <a:bodyPr/>
          <a:lstStyle/>
          <a:p>
            <a:pPr>
              <a:defRPr/>
            </a:pPr>
            <a:fld id="{1747C8C7-F5CC-4FBF-B5EB-9D5C02EF5FB2}" type="slidenum">
              <a:rPr lang="en-US"/>
              <a:pPr>
                <a:defRPr/>
              </a:pPr>
              <a:t>35</a:t>
            </a:fld>
            <a:endParaRPr lang="en-US" dirty="0"/>
          </a:p>
        </p:txBody>
      </p:sp>
      <p:sp>
        <p:nvSpPr>
          <p:cNvPr id="28675"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14.5</a:t>
            </a:r>
          </a:p>
        </p:txBody>
      </p:sp>
      <p:sp>
        <p:nvSpPr>
          <p:cNvPr id="8" name="Rectangle 7"/>
          <p:cNvSpPr/>
          <p:nvPr/>
        </p:nvSpPr>
        <p:spPr>
          <a:xfrm>
            <a:off x="1893453" y="2367005"/>
            <a:ext cx="2292615" cy="461665"/>
          </a:xfrm>
          <a:prstGeom prst="rect">
            <a:avLst/>
          </a:prstGeom>
        </p:spPr>
        <p:txBody>
          <a:bodyPr wrap="none">
            <a:spAutoFit/>
          </a:bodyPr>
          <a:lstStyle/>
          <a:p>
            <a:pPr marL="398463" indent="-398463" algn="ctr">
              <a:spcBef>
                <a:spcPct val="20000"/>
              </a:spcBef>
              <a:buFont typeface="Arial" charset="0"/>
              <a:buNone/>
            </a:pPr>
            <a:r>
              <a:rPr lang="en-US" sz="2400" i="1" dirty="0" err="1" smtClean="0">
                <a:solidFill>
                  <a:srgbClr val="FF0000"/>
                </a:solidFill>
              </a:rPr>
              <a:t>K</a:t>
            </a:r>
            <a:r>
              <a:rPr lang="en-US" sz="2400" baseline="-25000" dirty="0" err="1" smtClean="0">
                <a:solidFill>
                  <a:srgbClr val="FF0000"/>
                </a:solidFill>
              </a:rPr>
              <a:t>c</a:t>
            </a:r>
            <a:r>
              <a:rPr lang="en-US" sz="2400" dirty="0" smtClean="0">
                <a:solidFill>
                  <a:srgbClr val="FF0000"/>
                </a:solidFill>
              </a:rPr>
              <a:t> = [NH</a:t>
            </a:r>
            <a:r>
              <a:rPr lang="en-US" sz="2400" baseline="-25000" dirty="0" smtClean="0">
                <a:solidFill>
                  <a:srgbClr val="FF0000"/>
                </a:solidFill>
              </a:rPr>
              <a:t>3</a:t>
            </a:r>
            <a:r>
              <a:rPr lang="en-US" sz="2400" dirty="0" smtClean="0">
                <a:solidFill>
                  <a:srgbClr val="FF0000"/>
                </a:solidFill>
              </a:rPr>
              <a:t>]</a:t>
            </a:r>
            <a:r>
              <a:rPr lang="en-US" sz="2400" baseline="30000" dirty="0" smtClean="0">
                <a:solidFill>
                  <a:srgbClr val="FF0000"/>
                </a:solidFill>
              </a:rPr>
              <a:t>2</a:t>
            </a:r>
            <a:r>
              <a:rPr lang="en-US" sz="2400" dirty="0" smtClean="0">
                <a:solidFill>
                  <a:srgbClr val="FF0000"/>
                </a:solidFill>
              </a:rPr>
              <a:t>[H</a:t>
            </a:r>
            <a:r>
              <a:rPr lang="en-US" sz="2400" baseline="-25000" dirty="0" smtClean="0">
                <a:solidFill>
                  <a:srgbClr val="FF0000"/>
                </a:solidFill>
              </a:rPr>
              <a:t>2</a:t>
            </a:r>
            <a:r>
              <a:rPr lang="en-US" sz="2400" dirty="0" smtClean="0">
                <a:solidFill>
                  <a:srgbClr val="FF0000"/>
                </a:solidFill>
              </a:rPr>
              <a:t>Se]</a:t>
            </a:r>
            <a:endParaRPr lang="en-US" sz="2400" dirty="0">
              <a:solidFill>
                <a:srgbClr val="FF0000"/>
              </a:solidFill>
            </a:endParaRPr>
          </a:p>
        </p:txBody>
      </p:sp>
      <p:pic>
        <p:nvPicPr>
          <p:cNvPr id="9" name="Picture 5"/>
          <p:cNvPicPr>
            <a:picLocks noChangeAspect="1" noChangeArrowheads="1"/>
          </p:cNvPicPr>
          <p:nvPr/>
        </p:nvPicPr>
        <p:blipFill>
          <a:blip r:embed="rId3" cstate="print"/>
          <a:srcRect/>
          <a:stretch>
            <a:fillRect/>
          </a:stretch>
        </p:blipFill>
        <p:spPr bwMode="auto">
          <a:xfrm>
            <a:off x="4877530" y="2348204"/>
            <a:ext cx="1869259" cy="537871"/>
          </a:xfrm>
          <a:prstGeom prst="rect">
            <a:avLst/>
          </a:prstGeom>
          <a:noFill/>
          <a:ln>
            <a:solidFill>
              <a:srgbClr val="FF0000"/>
            </a:solidFill>
            <a:miter lim="800000"/>
            <a:headEnd/>
            <a:tailEnd/>
          </a:ln>
        </p:spPr>
      </p:pic>
      <p:sp>
        <p:nvSpPr>
          <p:cNvPr id="10" name="Rectangle 9"/>
          <p:cNvSpPr/>
          <p:nvPr/>
        </p:nvSpPr>
        <p:spPr>
          <a:xfrm>
            <a:off x="1856444" y="4121665"/>
            <a:ext cx="1822935" cy="461665"/>
          </a:xfrm>
          <a:prstGeom prst="rect">
            <a:avLst/>
          </a:prstGeom>
        </p:spPr>
        <p:txBody>
          <a:bodyPr wrap="none">
            <a:spAutoFit/>
          </a:bodyPr>
          <a:lstStyle/>
          <a:p>
            <a:pPr marL="461963" indent="-461963" algn="ctr">
              <a:spcBef>
                <a:spcPct val="20000"/>
              </a:spcBef>
              <a:buFont typeface="Arial" charset="0"/>
              <a:buNone/>
            </a:pPr>
            <a:r>
              <a:rPr lang="en-US" sz="2400" i="1" dirty="0" err="1" smtClean="0">
                <a:solidFill>
                  <a:srgbClr val="FF0000"/>
                </a:solidFill>
              </a:rPr>
              <a:t>K</a:t>
            </a:r>
            <a:r>
              <a:rPr lang="en-US" sz="2400" baseline="-25000" dirty="0" err="1" smtClean="0">
                <a:solidFill>
                  <a:srgbClr val="FF0000"/>
                </a:solidFill>
              </a:rPr>
              <a:t>c</a:t>
            </a:r>
            <a:r>
              <a:rPr lang="en-US" sz="2400" dirty="0" smtClean="0">
                <a:solidFill>
                  <a:srgbClr val="FF0000"/>
                </a:solidFill>
              </a:rPr>
              <a:t> = [Ag</a:t>
            </a:r>
            <a:r>
              <a:rPr lang="en-US" sz="2400" baseline="30000" dirty="0" smtClean="0">
                <a:solidFill>
                  <a:srgbClr val="FF0000"/>
                </a:solidFill>
              </a:rPr>
              <a:t>+</a:t>
            </a:r>
            <a:r>
              <a:rPr lang="en-US" sz="2400" dirty="0" smtClean="0">
                <a:solidFill>
                  <a:srgbClr val="FF0000"/>
                </a:solidFill>
              </a:rPr>
              <a:t>][</a:t>
            </a:r>
            <a:r>
              <a:rPr lang="en-US" sz="2400" dirty="0" err="1" smtClean="0">
                <a:solidFill>
                  <a:srgbClr val="FF0000"/>
                </a:solidFill>
              </a:rPr>
              <a:t>Cl</a:t>
            </a:r>
            <a:r>
              <a:rPr lang="en-US" sz="2400" baseline="30000" dirty="0" smtClean="0">
                <a:solidFill>
                  <a:srgbClr val="FF0000"/>
                </a:solidFill>
              </a:rPr>
              <a:t>-</a:t>
            </a:r>
            <a:r>
              <a:rPr lang="en-US" sz="2400" dirty="0" smtClean="0">
                <a:solidFill>
                  <a:srgbClr val="FF0000"/>
                </a:solidFill>
              </a:rPr>
              <a:t>]</a:t>
            </a:r>
            <a:endParaRPr lang="en-US" sz="2400" dirty="0">
              <a:solidFill>
                <a:srgbClr val="FF0000"/>
              </a:solidFill>
            </a:endParaRPr>
          </a:p>
        </p:txBody>
      </p:sp>
      <p:pic>
        <p:nvPicPr>
          <p:cNvPr id="11" name="Picture 5"/>
          <p:cNvPicPr>
            <a:picLocks noChangeAspect="1" noChangeArrowheads="1"/>
          </p:cNvPicPr>
          <p:nvPr/>
        </p:nvPicPr>
        <p:blipFill>
          <a:blip r:embed="rId4" cstate="print"/>
          <a:srcRect/>
          <a:stretch>
            <a:fillRect/>
          </a:stretch>
        </p:blipFill>
        <p:spPr bwMode="auto">
          <a:xfrm>
            <a:off x="2034746" y="5745892"/>
            <a:ext cx="1454890" cy="827902"/>
          </a:xfrm>
          <a:prstGeom prst="rect">
            <a:avLst/>
          </a:prstGeom>
          <a:noFill/>
          <a:ln>
            <a:solidFill>
              <a:srgbClr val="FF0000"/>
            </a:solid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4214749" y="5704788"/>
            <a:ext cx="1198950" cy="869007"/>
          </a:xfrm>
          <a:prstGeom prst="rect">
            <a:avLst/>
          </a:prstGeom>
          <a:noFill/>
          <a:ln w="9525">
            <a:solidFill>
              <a:srgbClr val="FF0000"/>
            </a:solidFill>
            <a:miter lim="800000"/>
            <a:headEnd/>
            <a:tailEnd/>
          </a:ln>
        </p:spPr>
      </p:pic>
      <p:pic>
        <p:nvPicPr>
          <p:cNvPr id="14" name="Picture 6"/>
          <p:cNvPicPr>
            <a:picLocks noGrp="1" noChangeAspect="1" noChangeArrowheads="1"/>
          </p:cNvPicPr>
          <p:nvPr>
            <p:ph sz="quarter" idx="3"/>
          </p:nvPr>
        </p:nvPicPr>
        <p:blipFill>
          <a:blip r:embed="rId2" cstate="print"/>
          <a:srcRect/>
          <a:stretch>
            <a:fillRect/>
          </a:stretch>
        </p:blipFill>
        <p:spPr bwMode="auto">
          <a:xfrm>
            <a:off x="2227262" y="5236347"/>
            <a:ext cx="561975" cy="19050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0525" y="838200"/>
            <a:ext cx="8372475" cy="2790825"/>
          </a:xfrm>
          <a:prstGeom prst="rect">
            <a:avLst/>
          </a:prstGeom>
          <a:noFill/>
          <a:ln w="9525">
            <a:noFill/>
            <a:miter lim="800000"/>
            <a:headEnd/>
            <a:tailEnd/>
          </a:ln>
        </p:spPr>
      </p:pic>
      <p:sp>
        <p:nvSpPr>
          <p:cNvPr id="5" name="TextBox 4"/>
          <p:cNvSpPr txBox="1"/>
          <p:nvPr/>
        </p:nvSpPr>
        <p:spPr>
          <a:xfrm>
            <a:off x="521442" y="0"/>
            <a:ext cx="8089158" cy="707886"/>
          </a:xfrm>
          <a:prstGeom prst="rect">
            <a:avLst/>
          </a:prstGeom>
          <a:noFill/>
        </p:spPr>
        <p:txBody>
          <a:bodyPr wrap="square" rtlCol="0">
            <a:spAutoFit/>
          </a:bodyPr>
          <a:lstStyle/>
          <a:p>
            <a:pPr marL="342900" indent="-342900" algn="ctr"/>
            <a:r>
              <a:rPr lang="en-US" sz="4000" u="sng" dirty="0" smtClean="0"/>
              <a:t>Chapter 14</a:t>
            </a:r>
          </a:p>
        </p:txBody>
      </p:sp>
      <p:grpSp>
        <p:nvGrpSpPr>
          <p:cNvPr id="2" name="Group 9"/>
          <p:cNvGrpSpPr/>
          <p:nvPr/>
        </p:nvGrpSpPr>
        <p:grpSpPr>
          <a:xfrm>
            <a:off x="0" y="5988367"/>
            <a:ext cx="1687132" cy="882203"/>
            <a:chOff x="0" y="5988367"/>
            <a:chExt cx="1687132" cy="882203"/>
          </a:xfrm>
        </p:grpSpPr>
        <p:sp>
          <p:nvSpPr>
            <p:cNvPr id="7" name="Rectangle 6"/>
            <p:cNvSpPr/>
            <p:nvPr/>
          </p:nvSpPr>
          <p:spPr>
            <a:xfrm>
              <a:off x="0" y="5988367"/>
              <a:ext cx="1687132" cy="882203"/>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8798" y="6027003"/>
              <a:ext cx="1493950" cy="830997"/>
            </a:xfrm>
            <a:prstGeom prst="rect">
              <a:avLst/>
            </a:prstGeom>
            <a:noFill/>
          </p:spPr>
          <p:txBody>
            <a:bodyPr wrap="square" rtlCol="0">
              <a:spAutoFit/>
            </a:bodyPr>
            <a:lstStyle/>
            <a:p>
              <a:r>
                <a:rPr lang="en-US" sz="2400" b="1" dirty="0" smtClean="0"/>
                <a:t>Ch 14</a:t>
              </a:r>
            </a:p>
            <a:p>
              <a:r>
                <a:rPr lang="en-US" sz="2400" b="1" dirty="0" smtClean="0"/>
                <a:t>Page 623</a:t>
              </a:r>
              <a:endParaRPr lang="en-US" sz="2400" b="1" dirty="0"/>
            </a:p>
          </p:txBody>
        </p:sp>
      </p:grpSp>
      <p:pic>
        <p:nvPicPr>
          <p:cNvPr id="33794" name="Picture 2" descr="http://content8.flixster.com/movie/26/70/267094_det.jpg"/>
          <p:cNvPicPr>
            <a:picLocks noChangeAspect="1" noChangeArrowheads="1"/>
          </p:cNvPicPr>
          <p:nvPr/>
        </p:nvPicPr>
        <p:blipFill>
          <a:blip r:embed="rId3" cstate="print"/>
          <a:srcRect/>
          <a:stretch>
            <a:fillRect/>
          </a:stretch>
        </p:blipFill>
        <p:spPr bwMode="auto">
          <a:xfrm>
            <a:off x="3714750" y="3810000"/>
            <a:ext cx="1714500" cy="2438400"/>
          </a:xfrm>
          <a:prstGeom prst="rect">
            <a:avLst/>
          </a:prstGeom>
          <a:noFill/>
        </p:spPr>
      </p:pic>
      <p:pic>
        <p:nvPicPr>
          <p:cNvPr id="33796" name="Picture 4" descr="http://upload.wikimedia.org/wikipedia/commons/thumb/f/f2/Simple_supply_and_demand.svg/2000px-Simple_supply_and_demand.svg.png"/>
          <p:cNvPicPr>
            <a:picLocks noChangeAspect="1" noChangeArrowheads="1"/>
          </p:cNvPicPr>
          <p:nvPr/>
        </p:nvPicPr>
        <p:blipFill>
          <a:blip r:embed="rId4" cstate="print"/>
          <a:srcRect/>
          <a:stretch>
            <a:fillRect/>
          </a:stretch>
        </p:blipFill>
        <p:spPr bwMode="auto">
          <a:xfrm>
            <a:off x="5898137" y="3887004"/>
            <a:ext cx="2603377" cy="2057400"/>
          </a:xfrm>
          <a:prstGeom prst="rect">
            <a:avLst/>
          </a:prstGeom>
          <a:noFill/>
        </p:spPr>
      </p:pic>
      <p:pic>
        <p:nvPicPr>
          <p:cNvPr id="33798" name="Picture 6" descr="http://www.gifcrap.com/g2data/albums/Animals/Dog%20balancing%20on%20a%20chain.gif"/>
          <p:cNvPicPr>
            <a:picLocks noChangeAspect="1" noChangeArrowheads="1" noCrop="1"/>
          </p:cNvPicPr>
          <p:nvPr/>
        </p:nvPicPr>
        <p:blipFill>
          <a:blip r:embed="rId5" cstate="print"/>
          <a:srcRect/>
          <a:stretch>
            <a:fillRect/>
          </a:stretch>
        </p:blipFill>
        <p:spPr bwMode="auto">
          <a:xfrm>
            <a:off x="705853" y="3893418"/>
            <a:ext cx="2590800" cy="1826086"/>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36</a:t>
            </a:fld>
            <a:endParaRPr lang="en-US"/>
          </a:p>
        </p:txBody>
      </p:sp>
      <p:sp>
        <p:nvSpPr>
          <p:cNvPr id="11" name="Rounded Rectangle 10"/>
          <p:cNvSpPr/>
          <p:nvPr/>
        </p:nvSpPr>
        <p:spPr>
          <a:xfrm>
            <a:off x="321276" y="1890583"/>
            <a:ext cx="5424616" cy="4324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112743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6400" y="0"/>
            <a:ext cx="8229600" cy="1143000"/>
          </a:xfrm>
        </p:spPr>
        <p:txBody>
          <a:bodyPr>
            <a:normAutofit/>
          </a:bodyPr>
          <a:lstStyle/>
          <a:p>
            <a:r>
              <a:rPr lang="en-US" sz="4000" u="sng" dirty="0" smtClean="0"/>
              <a:t>Equilibrium </a:t>
            </a:r>
            <a:r>
              <a:rPr lang="en-US" sz="4000" u="sng" dirty="0"/>
              <a:t>Concentrations</a:t>
            </a:r>
          </a:p>
        </p:txBody>
      </p:sp>
      <p:sp>
        <p:nvSpPr>
          <p:cNvPr id="9219" name="Rectangle 3"/>
          <p:cNvSpPr>
            <a:spLocks noGrp="1" noChangeArrowheads="1"/>
          </p:cNvSpPr>
          <p:nvPr>
            <p:ph idx="1"/>
          </p:nvPr>
        </p:nvSpPr>
        <p:spPr>
          <a:xfrm>
            <a:off x="31139" y="1487169"/>
            <a:ext cx="8965377" cy="1265863"/>
          </a:xfrm>
        </p:spPr>
        <p:txBody>
          <a:bodyPr>
            <a:normAutofit/>
          </a:bodyPr>
          <a:lstStyle/>
          <a:p>
            <a:r>
              <a:rPr lang="en-US" sz="2000" dirty="0"/>
              <a:t>Equilibrium does not mean that concentrations are all equal!!</a:t>
            </a:r>
          </a:p>
          <a:p>
            <a:r>
              <a:rPr lang="en-US" sz="2000" dirty="0"/>
              <a:t>However, </a:t>
            </a:r>
            <a:r>
              <a:rPr lang="en-US" sz="2000" dirty="0" smtClean="0"/>
              <a:t>concentrations </a:t>
            </a:r>
            <a:r>
              <a:rPr lang="en-US" sz="2000" dirty="0"/>
              <a:t>at </a:t>
            </a:r>
            <a:r>
              <a:rPr lang="en-US" sz="2000" dirty="0" smtClean="0"/>
              <a:t>equilibrium are related to the fwd/rev rate constants.</a:t>
            </a:r>
            <a:endParaRPr lang="en-US" sz="2000" dirty="0"/>
          </a:p>
          <a:p>
            <a:r>
              <a:rPr lang="en-US" sz="2000" dirty="0"/>
              <a:t>Every equilibrium has its own </a:t>
            </a:r>
            <a:r>
              <a:rPr lang="en-US" sz="2000" u="sng" dirty="0">
                <a:solidFill>
                  <a:srgbClr val="0000FF"/>
                </a:solidFill>
              </a:rPr>
              <a:t>equilibrium constant</a:t>
            </a:r>
            <a:r>
              <a:rPr lang="en-US" sz="2000" dirty="0"/>
              <a:t>.</a:t>
            </a:r>
          </a:p>
        </p:txBody>
      </p:sp>
      <p:sp>
        <p:nvSpPr>
          <p:cNvPr id="4" name="Text Box 6"/>
          <p:cNvSpPr txBox="1">
            <a:spLocks noChangeArrowheads="1"/>
          </p:cNvSpPr>
          <p:nvPr/>
        </p:nvSpPr>
        <p:spPr bwMode="auto">
          <a:xfrm>
            <a:off x="3354009" y="2678758"/>
            <a:ext cx="23567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A</a:t>
            </a:r>
            <a:r>
              <a:rPr lang="en-US" altLang="en-US" baseline="-25000" dirty="0" err="1" smtClean="0">
                <a:sym typeface="Wingdings"/>
              </a:rPr>
              <a:t></a:t>
            </a:r>
            <a:r>
              <a:rPr lang="en-US" altLang="en-US" baseline="-25000" dirty="0" err="1" smtClean="0"/>
              <a:t>B</a:t>
            </a:r>
            <a:r>
              <a:rPr lang="en-US" altLang="en-US" dirty="0" smtClean="0"/>
              <a:t> </a:t>
            </a:r>
            <a:r>
              <a:rPr lang="en-US" altLang="en-US" dirty="0"/>
              <a:t>= </a:t>
            </a:r>
            <a:r>
              <a:rPr lang="en-US" altLang="en-US" i="1" dirty="0" smtClean="0"/>
              <a:t>k</a:t>
            </a:r>
            <a:r>
              <a:rPr lang="en-US" altLang="en-US" i="1" baseline="-25000" dirty="0" smtClean="0"/>
              <a:t>A</a:t>
            </a:r>
            <a:r>
              <a:rPr lang="en-US" altLang="en-US" dirty="0" smtClean="0"/>
              <a:t> [A]</a:t>
            </a:r>
            <a:endParaRPr lang="en-US" altLang="en-US" dirty="0"/>
          </a:p>
        </p:txBody>
      </p:sp>
      <p:sp>
        <p:nvSpPr>
          <p:cNvPr id="5" name="Text Box 6"/>
          <p:cNvSpPr txBox="1">
            <a:spLocks noChangeArrowheads="1"/>
          </p:cNvSpPr>
          <p:nvPr/>
        </p:nvSpPr>
        <p:spPr bwMode="auto">
          <a:xfrm>
            <a:off x="3362027" y="3206547"/>
            <a:ext cx="23453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B</a:t>
            </a:r>
            <a:r>
              <a:rPr lang="en-US" altLang="en-US" baseline="-25000" dirty="0" err="1" smtClean="0">
                <a:sym typeface="Wingdings"/>
              </a:rPr>
              <a:t></a:t>
            </a:r>
            <a:r>
              <a:rPr lang="en-US" altLang="en-US" baseline="-25000" dirty="0" err="1" smtClean="0"/>
              <a:t>A</a:t>
            </a:r>
            <a:r>
              <a:rPr lang="en-US" altLang="en-US" dirty="0" smtClean="0"/>
              <a:t> </a:t>
            </a:r>
            <a:r>
              <a:rPr lang="en-US" altLang="en-US" dirty="0"/>
              <a:t>= </a:t>
            </a:r>
            <a:r>
              <a:rPr lang="en-US" altLang="en-US" i="1" dirty="0" err="1" smtClean="0"/>
              <a:t>k</a:t>
            </a:r>
            <a:r>
              <a:rPr lang="en-US" altLang="en-US" i="1" baseline="-25000" dirty="0" err="1" smtClean="0"/>
              <a:t>B</a:t>
            </a:r>
            <a:r>
              <a:rPr lang="en-US" altLang="en-US" dirty="0" smtClean="0"/>
              <a:t> [B]</a:t>
            </a:r>
            <a:endParaRPr lang="en-US" altLang="en-US" dirty="0"/>
          </a:p>
        </p:txBody>
      </p:sp>
      <p:grpSp>
        <p:nvGrpSpPr>
          <p:cNvPr id="2" name="Group 5"/>
          <p:cNvGrpSpPr/>
          <p:nvPr/>
        </p:nvGrpSpPr>
        <p:grpSpPr>
          <a:xfrm>
            <a:off x="3754495" y="945691"/>
            <a:ext cx="1636409" cy="523220"/>
            <a:chOff x="963172" y="5402179"/>
            <a:chExt cx="1636409" cy="523220"/>
          </a:xfrm>
        </p:grpSpPr>
        <p:sp>
          <p:nvSpPr>
            <p:cNvPr id="7"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8" name="Object 2"/>
            <p:cNvGraphicFramePr>
              <a:graphicFrameLocks noChangeAspect="1"/>
            </p:cNvGraphicFramePr>
            <p:nvPr/>
          </p:nvGraphicFramePr>
          <p:xfrm>
            <a:off x="1410901" y="5592279"/>
            <a:ext cx="762000" cy="182450"/>
          </p:xfrm>
          <a:graphic>
            <a:graphicData uri="http://schemas.openxmlformats.org/presentationml/2006/ole">
              <p:oleObj spid="_x0000_s365572" name="CS ChemDraw Drawing" r:id="rId3" imgW="1014619" imgH="243270" progId="ChemDraw.Document.6.0">
                <p:embed/>
              </p:oleObj>
            </a:graphicData>
          </a:graphic>
        </p:graphicFrame>
      </p:grpSp>
      <p:sp>
        <p:nvSpPr>
          <p:cNvPr id="9" name="Rectangle 8"/>
          <p:cNvSpPr/>
          <p:nvPr/>
        </p:nvSpPr>
        <p:spPr>
          <a:xfrm>
            <a:off x="1595663" y="3798477"/>
            <a:ext cx="2044342" cy="461665"/>
          </a:xfrm>
          <a:prstGeom prst="rect">
            <a:avLst/>
          </a:prstGeom>
        </p:spPr>
        <p:txBody>
          <a:bodyPr wrap="none">
            <a:spAutoFit/>
          </a:bodyPr>
          <a:lstStyle/>
          <a:p>
            <a:r>
              <a:rPr lang="en-US" sz="2400" u="sng" dirty="0" smtClean="0"/>
              <a:t>At equilibrium:</a:t>
            </a:r>
            <a:endParaRPr lang="en-US" sz="2400" u="sng" dirty="0"/>
          </a:p>
        </p:txBody>
      </p:sp>
      <p:sp>
        <p:nvSpPr>
          <p:cNvPr id="10" name="Text Box 6"/>
          <p:cNvSpPr txBox="1">
            <a:spLocks noChangeArrowheads="1"/>
          </p:cNvSpPr>
          <p:nvPr/>
        </p:nvSpPr>
        <p:spPr bwMode="auto">
          <a:xfrm>
            <a:off x="3248335" y="4170406"/>
            <a:ext cx="25410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A</a:t>
            </a:r>
            <a:r>
              <a:rPr lang="en-US" altLang="en-US" baseline="-25000" dirty="0" err="1" smtClean="0">
                <a:sym typeface="Wingdings"/>
              </a:rPr>
              <a:t></a:t>
            </a:r>
            <a:r>
              <a:rPr lang="en-US" altLang="en-US" baseline="-25000" dirty="0" err="1" smtClean="0"/>
              <a:t>B</a:t>
            </a:r>
            <a:r>
              <a:rPr lang="en-US" altLang="en-US" dirty="0" smtClean="0"/>
              <a:t> </a:t>
            </a:r>
            <a:r>
              <a:rPr lang="en-US" altLang="en-US" dirty="0"/>
              <a:t>= </a:t>
            </a:r>
            <a:r>
              <a:rPr lang="en-US" altLang="en-US" dirty="0" err="1" smtClean="0"/>
              <a:t>rate</a:t>
            </a:r>
            <a:r>
              <a:rPr lang="en-US" altLang="en-US" baseline="-25000" dirty="0" err="1" smtClean="0"/>
              <a:t>B</a:t>
            </a:r>
            <a:r>
              <a:rPr lang="en-US" altLang="en-US" baseline="-25000" dirty="0" err="1" smtClean="0">
                <a:sym typeface="Wingdings"/>
              </a:rPr>
              <a:t></a:t>
            </a:r>
            <a:r>
              <a:rPr lang="en-US" altLang="en-US" baseline="-25000" dirty="0" err="1" smtClean="0"/>
              <a:t>A</a:t>
            </a:r>
            <a:endParaRPr lang="en-US" altLang="en-US" dirty="0"/>
          </a:p>
        </p:txBody>
      </p:sp>
      <p:sp>
        <p:nvSpPr>
          <p:cNvPr id="11" name="Text Box 6"/>
          <p:cNvSpPr txBox="1">
            <a:spLocks noChangeArrowheads="1"/>
          </p:cNvSpPr>
          <p:nvPr/>
        </p:nvSpPr>
        <p:spPr bwMode="auto">
          <a:xfrm>
            <a:off x="3425933" y="4814129"/>
            <a:ext cx="21587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smtClean="0"/>
              <a:t>k</a:t>
            </a:r>
            <a:r>
              <a:rPr lang="en-US" altLang="en-US" i="1" baseline="-25000" dirty="0" smtClean="0"/>
              <a:t>A</a:t>
            </a:r>
            <a:r>
              <a:rPr lang="en-US" altLang="en-US" dirty="0" smtClean="0"/>
              <a:t> [A] </a:t>
            </a:r>
            <a:r>
              <a:rPr lang="en-US" altLang="en-US" dirty="0"/>
              <a:t>= </a:t>
            </a:r>
            <a:r>
              <a:rPr lang="en-US" altLang="en-US" i="1" dirty="0" err="1" smtClean="0"/>
              <a:t>k</a:t>
            </a:r>
            <a:r>
              <a:rPr lang="en-US" altLang="en-US" i="1" baseline="-25000" dirty="0" err="1" smtClean="0"/>
              <a:t>B</a:t>
            </a:r>
            <a:r>
              <a:rPr lang="en-US" altLang="en-US" dirty="0" smtClean="0"/>
              <a:t> [B]</a:t>
            </a:r>
            <a:endParaRPr lang="en-US" altLang="en-US" dirty="0"/>
          </a:p>
        </p:txBody>
      </p:sp>
      <p:grpSp>
        <p:nvGrpSpPr>
          <p:cNvPr id="3" name="Group 19"/>
          <p:cNvGrpSpPr/>
          <p:nvPr/>
        </p:nvGrpSpPr>
        <p:grpSpPr>
          <a:xfrm>
            <a:off x="3784809" y="5443395"/>
            <a:ext cx="1436123" cy="942658"/>
            <a:chOff x="3224373" y="5689200"/>
            <a:chExt cx="1436123" cy="942658"/>
          </a:xfrm>
        </p:grpSpPr>
        <p:sp>
          <p:nvSpPr>
            <p:cNvPr id="12" name="Text Box 6"/>
            <p:cNvSpPr txBox="1">
              <a:spLocks noChangeArrowheads="1"/>
            </p:cNvSpPr>
            <p:nvPr/>
          </p:nvSpPr>
          <p:spPr bwMode="auto">
            <a:xfrm>
              <a:off x="4010958" y="5694116"/>
              <a:ext cx="6495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smtClean="0"/>
                <a:t>[B]</a:t>
              </a:r>
              <a:endParaRPr lang="en-US" altLang="en-US" dirty="0"/>
            </a:p>
          </p:txBody>
        </p:sp>
        <p:sp>
          <p:nvSpPr>
            <p:cNvPr id="13" name="Rectangle 12"/>
            <p:cNvSpPr/>
            <p:nvPr/>
          </p:nvSpPr>
          <p:spPr>
            <a:xfrm>
              <a:off x="3773031" y="5908878"/>
              <a:ext cx="338554" cy="461665"/>
            </a:xfrm>
            <a:prstGeom prst="rect">
              <a:avLst/>
            </a:prstGeom>
          </p:spPr>
          <p:txBody>
            <a:bodyPr wrap="none">
              <a:spAutoFit/>
            </a:bodyPr>
            <a:lstStyle/>
            <a:p>
              <a:r>
                <a:rPr lang="en-US" altLang="en-US" sz="2400" b="1" dirty="0" smtClean="0"/>
                <a:t>=</a:t>
              </a:r>
              <a:endParaRPr lang="en-US" sz="2400" b="1" dirty="0"/>
            </a:p>
          </p:txBody>
        </p:sp>
        <p:sp>
          <p:nvSpPr>
            <p:cNvPr id="14" name="Text Box 6"/>
            <p:cNvSpPr txBox="1">
              <a:spLocks noChangeArrowheads="1"/>
            </p:cNvSpPr>
            <p:nvPr/>
          </p:nvSpPr>
          <p:spPr bwMode="auto">
            <a:xfrm>
              <a:off x="3248952" y="5689200"/>
              <a:ext cx="546299" cy="47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smtClean="0"/>
                <a:t>k</a:t>
              </a:r>
              <a:r>
                <a:rPr lang="en-US" altLang="en-US" i="1" baseline="-25000" dirty="0" smtClean="0"/>
                <a:t>A</a:t>
              </a:r>
              <a:endParaRPr lang="en-US" altLang="en-US" dirty="0"/>
            </a:p>
          </p:txBody>
        </p:sp>
        <p:cxnSp>
          <p:nvCxnSpPr>
            <p:cNvPr id="16" name="Straight Connector 15"/>
            <p:cNvCxnSpPr/>
            <p:nvPr/>
          </p:nvCxnSpPr>
          <p:spPr>
            <a:xfrm>
              <a:off x="3352799" y="6154993"/>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83625" y="6159910"/>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4006044" y="6161148"/>
              <a:ext cx="64953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smtClean="0"/>
                <a:t>[A]</a:t>
              </a:r>
              <a:endParaRPr lang="en-US" altLang="en-US" dirty="0"/>
            </a:p>
          </p:txBody>
        </p:sp>
        <p:sp>
          <p:nvSpPr>
            <p:cNvPr id="19" name="Text Box 6"/>
            <p:cNvSpPr txBox="1">
              <a:spLocks noChangeArrowheads="1"/>
            </p:cNvSpPr>
            <p:nvPr/>
          </p:nvSpPr>
          <p:spPr bwMode="auto">
            <a:xfrm>
              <a:off x="3224373" y="6156232"/>
              <a:ext cx="546299" cy="475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smtClean="0"/>
                <a:t>k</a:t>
              </a:r>
              <a:r>
                <a:rPr lang="en-US" altLang="en-US" i="1" baseline="-25000" dirty="0" err="1" smtClean="0"/>
                <a:t>B</a:t>
              </a:r>
              <a:endParaRPr lang="en-US" altLang="en-US" dirty="0"/>
            </a:p>
          </p:txBody>
        </p:sp>
      </p:grpSp>
      <p:sp>
        <p:nvSpPr>
          <p:cNvPr id="21" name="Rectangle 20"/>
          <p:cNvSpPr/>
          <p:nvPr/>
        </p:nvSpPr>
        <p:spPr>
          <a:xfrm>
            <a:off x="5213454" y="5667990"/>
            <a:ext cx="338554" cy="461665"/>
          </a:xfrm>
          <a:prstGeom prst="rect">
            <a:avLst/>
          </a:prstGeom>
        </p:spPr>
        <p:txBody>
          <a:bodyPr wrap="none">
            <a:spAutoFit/>
          </a:bodyPr>
          <a:lstStyle/>
          <a:p>
            <a:r>
              <a:rPr lang="en-US" altLang="en-US" sz="2400" b="1" dirty="0" smtClean="0"/>
              <a:t>=</a:t>
            </a:r>
            <a:endParaRPr lang="en-US" sz="2400" b="1" dirty="0"/>
          </a:p>
        </p:txBody>
      </p:sp>
      <p:sp>
        <p:nvSpPr>
          <p:cNvPr id="22" name="Text Box 6"/>
          <p:cNvSpPr txBox="1">
            <a:spLocks noChangeArrowheads="1"/>
          </p:cNvSpPr>
          <p:nvPr/>
        </p:nvSpPr>
        <p:spPr bwMode="auto">
          <a:xfrm>
            <a:off x="5534950" y="5625292"/>
            <a:ext cx="54629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smtClean="0">
                <a:solidFill>
                  <a:srgbClr val="0000FF"/>
                </a:solidFill>
              </a:rPr>
              <a:t>K</a:t>
            </a:r>
            <a:endParaRPr lang="en-US" altLang="en-US" sz="3200" b="1" dirty="0">
              <a:solidFill>
                <a:srgbClr val="0000FF"/>
              </a:solidFill>
            </a:endParaRPr>
          </a:p>
        </p:txBody>
      </p:sp>
      <p:cxnSp>
        <p:nvCxnSpPr>
          <p:cNvPr id="24" name="Straight Arrow Connector 23"/>
          <p:cNvCxnSpPr/>
          <p:nvPr/>
        </p:nvCxnSpPr>
        <p:spPr>
          <a:xfrm>
            <a:off x="2800952" y="5505651"/>
            <a:ext cx="962526" cy="182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8925" y="5231035"/>
            <a:ext cx="2209644" cy="400110"/>
          </a:xfrm>
          <a:prstGeom prst="rect">
            <a:avLst/>
          </a:prstGeom>
        </p:spPr>
        <p:txBody>
          <a:bodyPr wrap="none">
            <a:spAutoFit/>
          </a:bodyPr>
          <a:lstStyle/>
          <a:p>
            <a:r>
              <a:rPr lang="en-US" sz="2000" dirty="0" smtClean="0">
                <a:solidFill>
                  <a:srgbClr val="FF0000"/>
                </a:solidFill>
              </a:rPr>
              <a:t>Rate </a:t>
            </a:r>
            <a:r>
              <a:rPr lang="en-US" sz="2000" u="sng" dirty="0" smtClean="0">
                <a:solidFill>
                  <a:srgbClr val="FF0000"/>
                </a:solidFill>
              </a:rPr>
              <a:t>constant</a:t>
            </a:r>
            <a:r>
              <a:rPr lang="en-US" sz="2000" dirty="0" smtClean="0">
                <a:solidFill>
                  <a:srgbClr val="FF0000"/>
                </a:solidFill>
              </a:rPr>
              <a:t> </a:t>
            </a:r>
            <a:r>
              <a:rPr lang="en-US" altLang="en-US" dirty="0" smtClean="0">
                <a:solidFill>
                  <a:srgbClr val="FF0000"/>
                </a:solidFill>
              </a:rPr>
              <a:t>A</a:t>
            </a:r>
            <a:r>
              <a:rPr lang="en-US" altLang="en-US" dirty="0" smtClean="0">
                <a:solidFill>
                  <a:srgbClr val="FF0000"/>
                </a:solidFill>
                <a:sym typeface="Wingdings"/>
              </a:rPr>
              <a:t></a:t>
            </a:r>
            <a:r>
              <a:rPr lang="en-US" altLang="en-US" dirty="0" smtClean="0">
                <a:solidFill>
                  <a:srgbClr val="FF0000"/>
                </a:solidFill>
              </a:rPr>
              <a:t>B </a:t>
            </a:r>
            <a:endParaRPr lang="en-US" sz="2000" u="sng" dirty="0">
              <a:solidFill>
                <a:srgbClr val="FF0000"/>
              </a:solidFill>
            </a:endParaRPr>
          </a:p>
        </p:txBody>
      </p:sp>
      <p:sp>
        <p:nvSpPr>
          <p:cNvPr id="30" name="Rectangle 29"/>
          <p:cNvSpPr/>
          <p:nvPr/>
        </p:nvSpPr>
        <p:spPr>
          <a:xfrm>
            <a:off x="658820" y="5720318"/>
            <a:ext cx="2209644" cy="400110"/>
          </a:xfrm>
          <a:prstGeom prst="rect">
            <a:avLst/>
          </a:prstGeom>
        </p:spPr>
        <p:txBody>
          <a:bodyPr wrap="none">
            <a:spAutoFit/>
          </a:bodyPr>
          <a:lstStyle/>
          <a:p>
            <a:r>
              <a:rPr lang="en-US" sz="2000" dirty="0" smtClean="0">
                <a:solidFill>
                  <a:srgbClr val="FF0000"/>
                </a:solidFill>
              </a:rPr>
              <a:t>Rate </a:t>
            </a:r>
            <a:r>
              <a:rPr lang="en-US" sz="2000" u="sng" dirty="0" smtClean="0">
                <a:solidFill>
                  <a:srgbClr val="FF0000"/>
                </a:solidFill>
              </a:rPr>
              <a:t>constant</a:t>
            </a:r>
            <a:r>
              <a:rPr lang="en-US" sz="2000" dirty="0" smtClean="0">
                <a:solidFill>
                  <a:srgbClr val="FF0000"/>
                </a:solidFill>
              </a:rPr>
              <a:t> </a:t>
            </a:r>
            <a:r>
              <a:rPr lang="en-US" altLang="en-US" dirty="0" smtClean="0">
                <a:solidFill>
                  <a:srgbClr val="FF0000"/>
                </a:solidFill>
              </a:rPr>
              <a:t>B</a:t>
            </a:r>
            <a:r>
              <a:rPr lang="en-US" altLang="en-US" dirty="0" smtClean="0">
                <a:solidFill>
                  <a:srgbClr val="FF0000"/>
                </a:solidFill>
                <a:sym typeface="Wingdings"/>
              </a:rPr>
              <a:t></a:t>
            </a:r>
            <a:r>
              <a:rPr lang="en-US" altLang="en-US" dirty="0" smtClean="0">
                <a:solidFill>
                  <a:srgbClr val="FF0000"/>
                </a:solidFill>
              </a:rPr>
              <a:t>A </a:t>
            </a:r>
            <a:endParaRPr lang="en-US" sz="2000" u="sng" dirty="0">
              <a:solidFill>
                <a:srgbClr val="FF0000"/>
              </a:solidFill>
            </a:endParaRPr>
          </a:p>
        </p:txBody>
      </p:sp>
      <p:cxnSp>
        <p:nvCxnSpPr>
          <p:cNvPr id="33" name="Straight Arrow Connector 32"/>
          <p:cNvCxnSpPr/>
          <p:nvPr/>
        </p:nvCxnSpPr>
        <p:spPr>
          <a:xfrm>
            <a:off x="2818599" y="5946810"/>
            <a:ext cx="962526" cy="182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456400" y="0"/>
            <a:ext cx="8229600" cy="1143000"/>
          </a:xfrm>
        </p:spPr>
        <p:txBody>
          <a:bodyPr>
            <a:normAutofit/>
          </a:bodyPr>
          <a:lstStyle/>
          <a:p>
            <a:r>
              <a:rPr lang="en-US" sz="4000" u="sng" dirty="0" smtClean="0"/>
              <a:t>Equilibrium Constant</a:t>
            </a:r>
            <a:endParaRPr lang="en-US" sz="4000" u="sng" dirty="0"/>
          </a:p>
        </p:txBody>
      </p:sp>
      <p:sp>
        <p:nvSpPr>
          <p:cNvPr id="162823" name="Rectangle 1031"/>
          <p:cNvSpPr>
            <a:spLocks noGrp="1" noChangeArrowheads="1"/>
          </p:cNvSpPr>
          <p:nvPr>
            <p:ph sz="half" idx="1"/>
          </p:nvPr>
        </p:nvSpPr>
        <p:spPr>
          <a:xfrm>
            <a:off x="762000" y="1083650"/>
            <a:ext cx="8077200" cy="3859518"/>
          </a:xfrm>
        </p:spPr>
        <p:txBody>
          <a:bodyPr wrap="square">
            <a:spAutoFit/>
          </a:bodyPr>
          <a:lstStyle/>
          <a:p>
            <a:pPr>
              <a:buNone/>
            </a:pPr>
            <a:r>
              <a:rPr lang="en-US" altLang="en-US" sz="2400" dirty="0"/>
              <a:t>For </a:t>
            </a:r>
            <a:r>
              <a:rPr lang="en-US" altLang="en-US" sz="2400" dirty="0" smtClean="0"/>
              <a:t>a general reversible </a:t>
            </a:r>
            <a:r>
              <a:rPr lang="en-US" altLang="en-US" sz="2400" dirty="0"/>
              <a:t>reaction such as</a:t>
            </a:r>
            <a:r>
              <a:rPr lang="en-US" altLang="en-US" sz="2400" dirty="0" smtClean="0"/>
              <a:t>:</a:t>
            </a:r>
          </a:p>
          <a:p>
            <a:endParaRPr lang="en-US" altLang="en-US" sz="2400" dirty="0" smtClean="0"/>
          </a:p>
          <a:p>
            <a:endParaRPr lang="en-US" altLang="en-US" sz="2400" dirty="0" smtClean="0"/>
          </a:p>
          <a:p>
            <a:pPr>
              <a:spcBef>
                <a:spcPts val="0"/>
              </a:spcBef>
              <a:buNone/>
            </a:pPr>
            <a:r>
              <a:rPr lang="en-US" altLang="en-US" sz="2400" dirty="0" smtClean="0"/>
              <a:t>	</a:t>
            </a:r>
          </a:p>
          <a:p>
            <a:pPr>
              <a:spcBef>
                <a:spcPts val="0"/>
              </a:spcBef>
              <a:buNone/>
            </a:pPr>
            <a:r>
              <a:rPr lang="en-US" altLang="en-US" sz="2400" dirty="0" smtClean="0"/>
              <a:t>the equilibrium constant is written as</a:t>
            </a:r>
          </a:p>
          <a:p>
            <a:pPr>
              <a:buNone/>
            </a:pPr>
            <a:endParaRPr lang="en-US" altLang="en-US" sz="2400" dirty="0" smtClean="0"/>
          </a:p>
          <a:p>
            <a:pPr>
              <a:buNone/>
            </a:pPr>
            <a:endParaRPr lang="en-US" altLang="en-US" sz="2400" dirty="0" smtClean="0"/>
          </a:p>
          <a:p>
            <a:pPr>
              <a:buNone/>
            </a:pPr>
            <a:endParaRPr lang="en-US" altLang="en-US" sz="2400" dirty="0" smtClean="0"/>
          </a:p>
          <a:p>
            <a:endParaRPr lang="en-US" altLang="en-US" sz="2400" dirty="0" smtClean="0"/>
          </a:p>
        </p:txBody>
      </p:sp>
      <p:sp>
        <p:nvSpPr>
          <p:cNvPr id="7" name="Slide Number Placeholder 6"/>
          <p:cNvSpPr>
            <a:spLocks noGrp="1"/>
          </p:cNvSpPr>
          <p:nvPr>
            <p:ph type="sldNum" sz="quarter" idx="12"/>
          </p:nvPr>
        </p:nvSpPr>
        <p:spPr/>
        <p:txBody>
          <a:bodyPr/>
          <a:lstStyle/>
          <a:p>
            <a:fld id="{945E09D5-A9EC-4FEF-B7D7-761C1BCAFB45}" type="slidenum">
              <a:rPr lang="en-US"/>
              <a:pPr/>
              <a:t>38</a:t>
            </a:fld>
            <a:endParaRPr lang="en-US"/>
          </a:p>
        </p:txBody>
      </p:sp>
      <p:graphicFrame>
        <p:nvGraphicFramePr>
          <p:cNvPr id="13" name="Object 2"/>
          <p:cNvGraphicFramePr>
            <a:graphicFrameLocks noChangeAspect="1"/>
          </p:cNvGraphicFramePr>
          <p:nvPr/>
        </p:nvGraphicFramePr>
        <p:xfrm>
          <a:off x="862264" y="3370412"/>
          <a:ext cx="5092700" cy="1282148"/>
        </p:xfrm>
        <a:graphic>
          <a:graphicData uri="http://schemas.openxmlformats.org/presentationml/2006/ole">
            <p:oleObj spid="_x0000_s366598" name="Equation" r:id="rId4" imgW="1764534" imgH="444307" progId="Equation.3">
              <p:embed/>
            </p:oleObj>
          </a:graphicData>
        </a:graphic>
      </p:graphicFrame>
      <p:grpSp>
        <p:nvGrpSpPr>
          <p:cNvPr id="2" name="Group 22"/>
          <p:cNvGrpSpPr/>
          <p:nvPr/>
        </p:nvGrpSpPr>
        <p:grpSpPr>
          <a:xfrm>
            <a:off x="2718483" y="167951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1" name="Object 2"/>
            <p:cNvGraphicFramePr>
              <a:graphicFrameLocks noChangeAspect="1"/>
            </p:cNvGraphicFramePr>
            <p:nvPr/>
          </p:nvGraphicFramePr>
          <p:xfrm>
            <a:off x="4269597" y="1896187"/>
            <a:ext cx="620034" cy="182450"/>
          </p:xfrm>
          <a:graphic>
            <a:graphicData uri="http://schemas.openxmlformats.org/presentationml/2006/ole">
              <p:oleObj spid="_x0000_s366599" name="CS ChemDraw Drawing" r:id="rId5" imgW="1014619" imgH="243270" progId="ChemDraw.Document.6.0">
                <p:embed/>
              </p:oleObj>
            </a:graphicData>
          </a:graphic>
        </p:graphicFrame>
      </p:grpSp>
      <p:sp>
        <p:nvSpPr>
          <p:cNvPr id="22" name="Text Box 25"/>
          <p:cNvSpPr txBox="1">
            <a:spLocks noChangeArrowheads="1"/>
          </p:cNvSpPr>
          <p:nvPr/>
        </p:nvSpPr>
        <p:spPr bwMode="auto">
          <a:xfrm>
            <a:off x="6306536" y="3740496"/>
            <a:ext cx="2731586" cy="461665"/>
          </a:xfrm>
          <a:prstGeom prst="rect">
            <a:avLst/>
          </a:prstGeom>
          <a:noFill/>
          <a:ln w="57150" cmpd="thinThick">
            <a:solidFill>
              <a:schemeClr val="tx1"/>
            </a:solidFill>
            <a:miter lim="800000"/>
            <a:headEnd/>
            <a:tailEnd/>
          </a:ln>
        </p:spPr>
        <p:txBody>
          <a:bodyPr wrap="square">
            <a:spAutoFit/>
          </a:bodyPr>
          <a:lstStyle/>
          <a:p>
            <a:pPr algn="ctr"/>
            <a:r>
              <a:rPr lang="en-US" sz="2400" b="1" i="1" dirty="0"/>
              <a:t>Law of Mass Action</a:t>
            </a:r>
          </a:p>
        </p:txBody>
      </p:sp>
      <p:sp>
        <p:nvSpPr>
          <p:cNvPr id="11" name="Text Box 13"/>
          <p:cNvSpPr txBox="1">
            <a:spLocks noChangeArrowheads="1"/>
          </p:cNvSpPr>
          <p:nvPr/>
        </p:nvSpPr>
        <p:spPr bwMode="auto">
          <a:xfrm>
            <a:off x="550226" y="5318551"/>
            <a:ext cx="8169275" cy="830997"/>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400" dirty="0"/>
              <a:t>The concentration of </a:t>
            </a:r>
            <a:r>
              <a:rPr lang="en-US" sz="2400" b="1" dirty="0" smtClean="0">
                <a:solidFill>
                  <a:srgbClr val="0000FF"/>
                </a:solidFill>
              </a:rPr>
              <a:t>pure liquids </a:t>
            </a:r>
            <a:r>
              <a:rPr lang="en-US" sz="2400" b="1" dirty="0" smtClean="0"/>
              <a:t>or</a:t>
            </a:r>
            <a:r>
              <a:rPr lang="en-US" sz="2400" b="1" dirty="0" smtClean="0">
                <a:solidFill>
                  <a:srgbClr val="FF0000"/>
                </a:solidFill>
              </a:rPr>
              <a:t> solids</a:t>
            </a:r>
            <a:r>
              <a:rPr lang="en-US" sz="2400" dirty="0" smtClean="0">
                <a:solidFill>
                  <a:srgbClr val="FF0000"/>
                </a:solidFill>
              </a:rPr>
              <a:t> </a:t>
            </a:r>
            <a:r>
              <a:rPr lang="en-US" sz="2400" dirty="0"/>
              <a:t>are not included in the expression for the equilibrium constant.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456400" y="0"/>
            <a:ext cx="8229600" cy="1143000"/>
          </a:xfrm>
        </p:spPr>
        <p:txBody>
          <a:bodyPr>
            <a:normAutofit/>
          </a:bodyPr>
          <a:lstStyle/>
          <a:p>
            <a:r>
              <a:rPr lang="en-US" sz="4000" u="sng" dirty="0" smtClean="0"/>
              <a:t>Equilibrium Constant</a:t>
            </a:r>
            <a:endParaRPr lang="en-US" sz="4000" u="sng" dirty="0"/>
          </a:p>
        </p:txBody>
      </p:sp>
      <p:sp>
        <p:nvSpPr>
          <p:cNvPr id="162823" name="Rectangle 1031"/>
          <p:cNvSpPr>
            <a:spLocks noGrp="1" noChangeArrowheads="1"/>
          </p:cNvSpPr>
          <p:nvPr>
            <p:ph sz="half" idx="1"/>
          </p:nvPr>
        </p:nvSpPr>
        <p:spPr>
          <a:xfrm>
            <a:off x="762000" y="1083650"/>
            <a:ext cx="8077200" cy="3120854"/>
          </a:xfrm>
        </p:spPr>
        <p:txBody>
          <a:bodyPr wrap="square">
            <a:spAutoFit/>
          </a:bodyPr>
          <a:lstStyle/>
          <a:p>
            <a:pPr>
              <a:buNone/>
            </a:pPr>
            <a:r>
              <a:rPr lang="en-US" altLang="en-US" sz="2400" dirty="0"/>
              <a:t>For </a:t>
            </a:r>
            <a:r>
              <a:rPr lang="en-US" altLang="en-US" sz="2400" dirty="0" smtClean="0"/>
              <a:t>a general reversible </a:t>
            </a:r>
            <a:r>
              <a:rPr lang="en-US" altLang="en-US" sz="2400" dirty="0"/>
              <a:t>reaction such as</a:t>
            </a:r>
            <a:r>
              <a:rPr lang="en-US" altLang="en-US" sz="2400" dirty="0" smtClean="0"/>
              <a:t>:</a:t>
            </a:r>
          </a:p>
          <a:p>
            <a:endParaRPr lang="en-US" altLang="en-US" sz="2400" dirty="0" smtClean="0"/>
          </a:p>
          <a:p>
            <a:endParaRPr lang="en-US" altLang="en-US" sz="2400" dirty="0" smtClean="0"/>
          </a:p>
          <a:p>
            <a:pPr>
              <a:buNone/>
            </a:pPr>
            <a:endParaRPr lang="en-US" altLang="en-US" sz="2400" dirty="0" smtClean="0"/>
          </a:p>
          <a:p>
            <a:pPr>
              <a:buNone/>
            </a:pPr>
            <a:endParaRPr lang="en-US" altLang="en-US" sz="2400" dirty="0" smtClean="0"/>
          </a:p>
          <a:p>
            <a:pPr>
              <a:buNone/>
            </a:pPr>
            <a:endParaRPr lang="en-US" altLang="en-US" sz="2400" dirty="0" smtClean="0"/>
          </a:p>
          <a:p>
            <a:endParaRPr lang="en-US" altLang="en-US" sz="2400" dirty="0" smtClean="0"/>
          </a:p>
        </p:txBody>
      </p:sp>
      <p:sp>
        <p:nvSpPr>
          <p:cNvPr id="7" name="Slide Number Placeholder 6"/>
          <p:cNvSpPr>
            <a:spLocks noGrp="1"/>
          </p:cNvSpPr>
          <p:nvPr>
            <p:ph type="sldNum" sz="quarter" idx="12"/>
          </p:nvPr>
        </p:nvSpPr>
        <p:spPr/>
        <p:txBody>
          <a:bodyPr/>
          <a:lstStyle/>
          <a:p>
            <a:fld id="{945E09D5-A9EC-4FEF-B7D7-761C1BCAFB45}" type="slidenum">
              <a:rPr lang="en-US"/>
              <a:pPr/>
              <a:t>39</a:t>
            </a:fld>
            <a:endParaRPr lang="en-US"/>
          </a:p>
        </p:txBody>
      </p:sp>
      <p:grpSp>
        <p:nvGrpSpPr>
          <p:cNvPr id="2" name="Group 22"/>
          <p:cNvGrpSpPr/>
          <p:nvPr/>
        </p:nvGrpSpPr>
        <p:grpSpPr>
          <a:xfrm>
            <a:off x="2718483" y="167951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1" name="Object 2"/>
            <p:cNvGraphicFramePr>
              <a:graphicFrameLocks noChangeAspect="1"/>
            </p:cNvGraphicFramePr>
            <p:nvPr/>
          </p:nvGraphicFramePr>
          <p:xfrm>
            <a:off x="4269597" y="1896187"/>
            <a:ext cx="620034" cy="182450"/>
          </p:xfrm>
          <a:graphic>
            <a:graphicData uri="http://schemas.openxmlformats.org/presentationml/2006/ole">
              <p:oleObj spid="_x0000_s367620" name="CS ChemDraw Drawing" r:id="rId4" imgW="1014619" imgH="243270" progId="ChemDraw.Document.6.0">
                <p:embed/>
              </p:oleObj>
            </a:graphicData>
          </a:graphic>
        </p:graphicFrame>
      </p:grpSp>
      <p:sp>
        <p:nvSpPr>
          <p:cNvPr id="11" name="Rectangle 3"/>
          <p:cNvSpPr txBox="1">
            <a:spLocks noChangeArrowheads="1"/>
          </p:cNvSpPr>
          <p:nvPr/>
        </p:nvSpPr>
        <p:spPr>
          <a:xfrm>
            <a:off x="295900" y="2538353"/>
            <a:ext cx="8551221" cy="38743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Equilibrium constants can be expressed using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c</a:t>
            </a:r>
            <a:r>
              <a:rPr kumimoji="0" lang="en-US" sz="2400" b="0" i="0" u="none" strike="noStrike" kern="1200" cap="none" spc="0" normalizeH="0" baseline="-2500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uses the concentration of reactants and products.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smtClean="0">
                <a:ln>
                  <a:noFill/>
                </a:ln>
                <a:solidFill>
                  <a:schemeClr val="tx1"/>
                </a:solidFill>
                <a:effectLst/>
                <a:uLnTx/>
                <a:uFillTx/>
                <a:latin typeface="+mn-lt"/>
                <a:ea typeface="+mn-ea"/>
                <a:cs typeface="+mn-cs"/>
              </a:rPr>
              <a:t>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uses the pressure of the gaseous reactants and products.</a:t>
            </a:r>
            <a:endParaRPr kumimoji="0" lang="en-US" sz="2400" b="0" i="0" u="none" strike="noStrike" kern="1200" cap="none" spc="0" normalizeH="0" baseline="-25000" noProof="0" dirty="0">
              <a:ln>
                <a:noFill/>
              </a:ln>
              <a:solidFill>
                <a:schemeClr val="tx1"/>
              </a:solidFill>
              <a:effectLst/>
              <a:uLnTx/>
              <a:uFillTx/>
              <a:latin typeface="+mn-lt"/>
              <a:ea typeface="+mn-ea"/>
              <a:cs typeface="+mn-cs"/>
            </a:endParaRPr>
          </a:p>
        </p:txBody>
      </p:sp>
      <p:grpSp>
        <p:nvGrpSpPr>
          <p:cNvPr id="3" name="Group 25"/>
          <p:cNvGrpSpPr/>
          <p:nvPr/>
        </p:nvGrpSpPr>
        <p:grpSpPr>
          <a:xfrm>
            <a:off x="3295333" y="3607483"/>
            <a:ext cx="1719730" cy="841665"/>
            <a:chOff x="3733861" y="3595608"/>
            <a:chExt cx="1719730" cy="841665"/>
          </a:xfrm>
        </p:grpSpPr>
        <p:sp>
          <p:nvSpPr>
            <p:cNvPr id="14" name="Text Box 5"/>
            <p:cNvSpPr txBox="1">
              <a:spLocks noChangeArrowheads="1"/>
            </p:cNvSpPr>
            <p:nvPr/>
          </p:nvSpPr>
          <p:spPr bwMode="auto">
            <a:xfrm>
              <a:off x="3733861" y="3818183"/>
              <a:ext cx="715516"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c</a:t>
              </a:r>
              <a:r>
                <a:rPr lang="en-US" sz="2400" dirty="0"/>
                <a:t> = </a:t>
              </a:r>
              <a:endParaRPr lang="en-US" sz="2400" i="1" dirty="0"/>
            </a:p>
          </p:txBody>
        </p:sp>
        <p:sp>
          <p:nvSpPr>
            <p:cNvPr id="16" name="Text Box 7"/>
            <p:cNvSpPr txBox="1">
              <a:spLocks noChangeArrowheads="1"/>
            </p:cNvSpPr>
            <p:nvPr/>
          </p:nvSpPr>
          <p:spPr bwMode="auto">
            <a:xfrm>
              <a:off x="4333940" y="3597583"/>
              <a:ext cx="623889" cy="461665"/>
            </a:xfrm>
            <a:prstGeom prst="rect">
              <a:avLst/>
            </a:prstGeom>
            <a:noFill/>
            <a:ln w="9525">
              <a:noFill/>
              <a:miter lim="800000"/>
              <a:headEnd/>
              <a:tailEnd/>
            </a:ln>
            <a:effectLst/>
          </p:spPr>
          <p:txBody>
            <a:bodyPr wrap="none">
              <a:spAutoFit/>
            </a:bodyPr>
            <a:lstStyle/>
            <a:p>
              <a:pPr eaLnBrk="1" hangingPunct="1"/>
              <a:r>
                <a:rPr lang="en-US" sz="2400" dirty="0" smtClean="0"/>
                <a:t>[C]</a:t>
              </a:r>
              <a:r>
                <a:rPr lang="en-US" sz="2400" baseline="30000" dirty="0" smtClean="0"/>
                <a:t>c</a:t>
              </a:r>
              <a:endParaRPr lang="en-US" sz="2400" dirty="0"/>
            </a:p>
          </p:txBody>
        </p:sp>
        <p:sp>
          <p:nvSpPr>
            <p:cNvPr id="18"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19" name="Text Box 7"/>
            <p:cNvSpPr txBox="1">
              <a:spLocks noChangeArrowheads="1"/>
            </p:cNvSpPr>
            <p:nvPr/>
          </p:nvSpPr>
          <p:spPr bwMode="auto">
            <a:xfrm>
              <a:off x="4783215" y="3595608"/>
              <a:ext cx="670376" cy="461665"/>
            </a:xfrm>
            <a:prstGeom prst="rect">
              <a:avLst/>
            </a:prstGeom>
            <a:noFill/>
            <a:ln w="9525">
              <a:noFill/>
              <a:miter lim="800000"/>
              <a:headEnd/>
              <a:tailEnd/>
            </a:ln>
            <a:effectLst/>
          </p:spPr>
          <p:txBody>
            <a:bodyPr wrap="none">
              <a:spAutoFit/>
            </a:bodyPr>
            <a:lstStyle/>
            <a:p>
              <a:pPr eaLnBrk="1" hangingPunct="1"/>
              <a:r>
                <a:rPr lang="en-US" sz="2400" dirty="0" smtClean="0"/>
                <a:t>[D]</a:t>
              </a:r>
              <a:r>
                <a:rPr lang="en-US" sz="2400" baseline="30000" dirty="0" smtClean="0"/>
                <a:t>d</a:t>
              </a:r>
              <a:endParaRPr lang="en-US" sz="2400" dirty="0"/>
            </a:p>
          </p:txBody>
        </p:sp>
        <p:sp>
          <p:nvSpPr>
            <p:cNvPr id="23" name="Text Box 7"/>
            <p:cNvSpPr txBox="1">
              <a:spLocks noChangeArrowheads="1"/>
            </p:cNvSpPr>
            <p:nvPr/>
          </p:nvSpPr>
          <p:spPr bwMode="auto">
            <a:xfrm>
              <a:off x="4308215" y="3975608"/>
              <a:ext cx="649537" cy="461665"/>
            </a:xfrm>
            <a:prstGeom prst="rect">
              <a:avLst/>
            </a:prstGeom>
            <a:noFill/>
            <a:ln w="9525">
              <a:noFill/>
              <a:miter lim="800000"/>
              <a:headEnd/>
              <a:tailEnd/>
            </a:ln>
            <a:effectLst/>
          </p:spPr>
          <p:txBody>
            <a:bodyPr wrap="none">
              <a:spAutoFit/>
            </a:bodyPr>
            <a:lstStyle/>
            <a:p>
              <a:pPr eaLnBrk="1" hangingPunct="1"/>
              <a:r>
                <a:rPr lang="en-US" sz="2400" dirty="0" smtClean="0"/>
                <a:t>[A]</a:t>
              </a:r>
              <a:r>
                <a:rPr lang="en-US" sz="2400" baseline="30000" dirty="0" smtClean="0"/>
                <a:t>a</a:t>
              </a:r>
              <a:endParaRPr lang="en-US" sz="2400" dirty="0"/>
            </a:p>
          </p:txBody>
        </p:sp>
        <p:sp>
          <p:nvSpPr>
            <p:cNvPr id="25" name="Text Box 7"/>
            <p:cNvSpPr txBox="1">
              <a:spLocks noChangeArrowheads="1"/>
            </p:cNvSpPr>
            <p:nvPr/>
          </p:nvSpPr>
          <p:spPr bwMode="auto">
            <a:xfrm>
              <a:off x="4804991" y="3973633"/>
              <a:ext cx="647934" cy="461665"/>
            </a:xfrm>
            <a:prstGeom prst="rect">
              <a:avLst/>
            </a:prstGeom>
            <a:noFill/>
            <a:ln w="9525">
              <a:noFill/>
              <a:miter lim="800000"/>
              <a:headEnd/>
              <a:tailEnd/>
            </a:ln>
            <a:effectLst/>
          </p:spPr>
          <p:txBody>
            <a:bodyPr wrap="none">
              <a:spAutoFit/>
            </a:bodyPr>
            <a:lstStyle/>
            <a:p>
              <a:pPr eaLnBrk="1" hangingPunct="1"/>
              <a:r>
                <a:rPr lang="en-US" sz="2400" dirty="0" smtClean="0"/>
                <a:t>[B]</a:t>
              </a:r>
              <a:r>
                <a:rPr lang="en-US" sz="2400" baseline="30000" dirty="0" smtClean="0"/>
                <a:t>b</a:t>
              </a:r>
              <a:endParaRPr lang="en-US" sz="2400" dirty="0"/>
            </a:p>
          </p:txBody>
        </p:sp>
      </p:grpSp>
      <p:grpSp>
        <p:nvGrpSpPr>
          <p:cNvPr id="4" name="Group 26"/>
          <p:cNvGrpSpPr/>
          <p:nvPr/>
        </p:nvGrpSpPr>
        <p:grpSpPr>
          <a:xfrm>
            <a:off x="3244875" y="5303681"/>
            <a:ext cx="1682581" cy="841665"/>
            <a:chOff x="3685385" y="3595608"/>
            <a:chExt cx="1682581" cy="841665"/>
          </a:xfrm>
        </p:grpSpPr>
        <p:sp>
          <p:nvSpPr>
            <p:cNvPr id="28"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smtClean="0"/>
                <a:t>K</a:t>
              </a:r>
              <a:r>
                <a:rPr lang="en-US" sz="2400" i="1" baseline="-25000" dirty="0" err="1" smtClean="0"/>
                <a:t>p</a:t>
              </a:r>
              <a:r>
                <a:rPr lang="en-US" sz="2400" i="1" baseline="-25000" dirty="0" smtClean="0"/>
                <a:t>  </a:t>
              </a:r>
              <a:r>
                <a:rPr lang="en-US" sz="2400" dirty="0" smtClean="0"/>
                <a:t>= </a:t>
              </a:r>
              <a:endParaRPr lang="en-US" sz="2400" i="1" dirty="0"/>
            </a:p>
          </p:txBody>
        </p:sp>
        <p:sp>
          <p:nvSpPr>
            <p:cNvPr id="29" name="Text Box 7"/>
            <p:cNvSpPr txBox="1">
              <a:spLocks noChangeArrowheads="1"/>
            </p:cNvSpPr>
            <p:nvPr/>
          </p:nvSpPr>
          <p:spPr bwMode="auto">
            <a:xfrm>
              <a:off x="4333940" y="3597583"/>
              <a:ext cx="538930" cy="461665"/>
            </a:xfrm>
            <a:prstGeom prst="rect">
              <a:avLst/>
            </a:prstGeom>
            <a:noFill/>
            <a:ln w="9525">
              <a:noFill/>
              <a:miter lim="800000"/>
              <a:headEnd/>
              <a:tailEnd/>
            </a:ln>
            <a:effectLst/>
          </p:spPr>
          <p:txBody>
            <a:bodyPr wrap="none">
              <a:spAutoFit/>
            </a:bodyPr>
            <a:lstStyle/>
            <a:p>
              <a:pPr eaLnBrk="1" hangingPunct="1"/>
              <a:r>
                <a:rPr lang="en-US" sz="2400" dirty="0" err="1" smtClean="0"/>
                <a:t>P</a:t>
              </a:r>
              <a:r>
                <a:rPr lang="en-US" sz="2400" baseline="-25000" dirty="0" err="1" smtClean="0"/>
                <a:t>C</a:t>
              </a:r>
              <a:r>
                <a:rPr lang="en-US" sz="2400" baseline="30000" dirty="0" err="1" smtClean="0"/>
                <a:t>c</a:t>
              </a:r>
              <a:endParaRPr lang="en-US" sz="2400" dirty="0"/>
            </a:p>
          </p:txBody>
        </p:sp>
        <p:sp>
          <p:nvSpPr>
            <p:cNvPr id="30"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31" name="Text Box 7"/>
            <p:cNvSpPr txBox="1">
              <a:spLocks noChangeArrowheads="1"/>
            </p:cNvSpPr>
            <p:nvPr/>
          </p:nvSpPr>
          <p:spPr bwMode="auto">
            <a:xfrm>
              <a:off x="4783215" y="3595608"/>
              <a:ext cx="577402"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D</a:t>
              </a:r>
              <a:r>
                <a:rPr lang="en-US" sz="2400" baseline="30000" dirty="0" err="1" smtClean="0"/>
                <a:t>d</a:t>
              </a:r>
              <a:endParaRPr lang="en-US" sz="2400" dirty="0"/>
            </a:p>
          </p:txBody>
        </p:sp>
        <p:sp>
          <p:nvSpPr>
            <p:cNvPr id="32" name="Text Box 7"/>
            <p:cNvSpPr txBox="1">
              <a:spLocks noChangeArrowheads="1"/>
            </p:cNvSpPr>
            <p:nvPr/>
          </p:nvSpPr>
          <p:spPr bwMode="auto">
            <a:xfrm>
              <a:off x="4308215" y="3975608"/>
              <a:ext cx="537070"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A</a:t>
              </a:r>
              <a:r>
                <a:rPr lang="en-US" sz="2400" baseline="30000" dirty="0" err="1" smtClean="0"/>
                <a:t>a</a:t>
              </a:r>
              <a:endParaRPr lang="en-US" sz="2400" dirty="0"/>
            </a:p>
          </p:txBody>
        </p:sp>
        <p:sp>
          <p:nvSpPr>
            <p:cNvPr id="33" name="Text Box 7"/>
            <p:cNvSpPr txBox="1">
              <a:spLocks noChangeArrowheads="1"/>
            </p:cNvSpPr>
            <p:nvPr/>
          </p:nvSpPr>
          <p:spPr bwMode="auto">
            <a:xfrm>
              <a:off x="4804991" y="3973633"/>
              <a:ext cx="562975"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B</a:t>
              </a:r>
              <a:r>
                <a:rPr lang="en-US" sz="2400" baseline="30000" dirty="0" err="1" smtClean="0"/>
                <a:t>b</a:t>
              </a:r>
              <a:endParaRPr lang="en-US" sz="2400" dirty="0"/>
            </a:p>
          </p:txBody>
        </p:sp>
      </p:gr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1434161" y="2723938"/>
            <a:ext cx="6391173" cy="707886"/>
          </a:xfrm>
          <a:prstGeom prst="rect">
            <a:avLst/>
          </a:prstGeom>
          <a:noFill/>
        </p:spPr>
        <p:txBody>
          <a:bodyPr wrap="square" rtlCol="0">
            <a:spAutoFit/>
          </a:bodyPr>
          <a:lstStyle/>
          <a:p>
            <a:r>
              <a:rPr lang="en-US" sz="2000" b="1" dirty="0" smtClean="0">
                <a:solidFill>
                  <a:srgbClr val="0000FF"/>
                </a:solidFill>
              </a:rPr>
              <a:t>Physical Equilibrium- </a:t>
            </a:r>
            <a:r>
              <a:rPr lang="en-US" sz="2000" dirty="0" smtClean="0"/>
              <a:t>forward and reverse processes occur at the same rate but there is </a:t>
            </a:r>
            <a:r>
              <a:rPr lang="en-US" sz="2000" u="sng" dirty="0" smtClean="0">
                <a:solidFill>
                  <a:srgbClr val="FF0000"/>
                </a:solidFill>
              </a:rPr>
              <a:t>no chemical change</a:t>
            </a:r>
            <a:r>
              <a:rPr lang="en-US" sz="2000" dirty="0" smtClean="0"/>
              <a:t>.</a:t>
            </a:r>
            <a:endParaRPr lang="en-US" sz="2000" dirty="0"/>
          </a:p>
        </p:txBody>
      </p:sp>
      <p:sp>
        <p:nvSpPr>
          <p:cNvPr id="8" name="Rectangle 7"/>
          <p:cNvSpPr/>
          <p:nvPr/>
        </p:nvSpPr>
        <p:spPr>
          <a:xfrm>
            <a:off x="409100" y="819813"/>
            <a:ext cx="8484650" cy="1754326"/>
          </a:xfrm>
          <a:prstGeom prst="rect">
            <a:avLst/>
          </a:prstGeom>
        </p:spPr>
        <p:txBody>
          <a:bodyPr wrap="square">
            <a:spAutoFit/>
          </a:bodyPr>
          <a:lstStyle/>
          <a:p>
            <a:pPr indent="231775">
              <a:buFont typeface="Arial" pitchFamily="34" charset="0"/>
              <a:buChar char="•"/>
            </a:pPr>
            <a:r>
              <a:rPr lang="en-US" dirty="0" smtClean="0"/>
              <a:t>The change is reversible</a:t>
            </a:r>
          </a:p>
          <a:p>
            <a:pPr indent="231775"/>
            <a:endParaRPr lang="en-US" dirty="0" smtClean="0"/>
          </a:p>
          <a:p>
            <a:pPr indent="231775">
              <a:buFont typeface="Arial" pitchFamily="34" charset="0"/>
              <a:buChar char="•"/>
            </a:pPr>
            <a:r>
              <a:rPr lang="en-US" dirty="0" smtClean="0"/>
              <a:t>The system is “closed”—no substance can enter or leave</a:t>
            </a:r>
          </a:p>
          <a:p>
            <a:pPr marL="231775" indent="-231775">
              <a:buFont typeface="Arial" pitchFamily="34" charset="0"/>
              <a:buChar char="•"/>
            </a:pPr>
            <a:r>
              <a:rPr lang="en-US" dirty="0" smtClean="0"/>
              <a:t>The system is dynamic - At the macroscopic level, it appears as if nothing is happening, but at the particulate level, reversible changes are occurring continuously.</a:t>
            </a:r>
          </a:p>
          <a:p>
            <a:pPr indent="231775">
              <a:buFont typeface="Arial" pitchFamily="34" charset="0"/>
              <a:buChar char="•"/>
            </a:pPr>
            <a:r>
              <a:rPr lang="en-US" dirty="0" smtClean="0"/>
              <a:t>Can be at physical equilibrium or chemical equilibrium</a:t>
            </a:r>
            <a:endParaRPr lang="en-US" dirty="0"/>
          </a:p>
        </p:txBody>
      </p:sp>
      <p:grpSp>
        <p:nvGrpSpPr>
          <p:cNvPr id="9" name="Group 8"/>
          <p:cNvGrpSpPr/>
          <p:nvPr/>
        </p:nvGrpSpPr>
        <p:grpSpPr>
          <a:xfrm>
            <a:off x="3706370" y="859066"/>
            <a:ext cx="1636409" cy="523220"/>
            <a:chOff x="963172" y="5402179"/>
            <a:chExt cx="1636409" cy="523220"/>
          </a:xfrm>
        </p:grpSpPr>
        <p:sp>
          <p:nvSpPr>
            <p:cNvPr id="10"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11" name="Object 2"/>
            <p:cNvGraphicFramePr>
              <a:graphicFrameLocks noChangeAspect="1"/>
            </p:cNvGraphicFramePr>
            <p:nvPr/>
          </p:nvGraphicFramePr>
          <p:xfrm>
            <a:off x="1410901" y="5592279"/>
            <a:ext cx="762000" cy="182450"/>
          </p:xfrm>
          <a:graphic>
            <a:graphicData uri="http://schemas.openxmlformats.org/presentationml/2006/ole">
              <p:oleObj spid="_x0000_s112646" name="CS ChemDraw Drawing" r:id="rId4" imgW="1014619" imgH="243270" progId="ChemDraw.Document.6.0">
                <p:embed/>
              </p:oleObj>
            </a:graphicData>
          </a:graphic>
        </p:graphicFrame>
      </p:grpSp>
      <p:pic>
        <p:nvPicPr>
          <p:cNvPr id="112644" name="Picture 4"/>
          <p:cNvPicPr>
            <a:picLocks noChangeAspect="1" noChangeArrowheads="1"/>
          </p:cNvPicPr>
          <p:nvPr/>
        </p:nvPicPr>
        <p:blipFill>
          <a:blip r:embed="rId5" cstate="print"/>
          <a:srcRect/>
          <a:stretch>
            <a:fillRect/>
          </a:stretch>
        </p:blipFill>
        <p:spPr bwMode="auto">
          <a:xfrm>
            <a:off x="317634" y="4234964"/>
            <a:ext cx="3824237" cy="1280147"/>
          </a:xfrm>
          <a:prstGeom prst="rect">
            <a:avLst/>
          </a:prstGeom>
          <a:noFill/>
          <a:ln w="9525">
            <a:noFill/>
            <a:miter lim="800000"/>
            <a:headEnd/>
            <a:tailEnd/>
          </a:ln>
        </p:spPr>
      </p:pic>
      <p:sp>
        <p:nvSpPr>
          <p:cNvPr id="13" name="Rectangle 12"/>
          <p:cNvSpPr/>
          <p:nvPr/>
        </p:nvSpPr>
        <p:spPr>
          <a:xfrm>
            <a:off x="1596547" y="3504223"/>
            <a:ext cx="1335622" cy="461665"/>
          </a:xfrm>
          <a:prstGeom prst="rect">
            <a:avLst/>
          </a:prstGeom>
        </p:spPr>
        <p:txBody>
          <a:bodyPr wrap="none">
            <a:spAutoFit/>
          </a:bodyPr>
          <a:lstStyle/>
          <a:p>
            <a:r>
              <a:rPr lang="en-US" sz="2400" u="sng" dirty="0" smtClean="0"/>
              <a:t>Solubility</a:t>
            </a:r>
            <a:endParaRPr lang="en-US" sz="2400" u="sng" dirty="0"/>
          </a:p>
        </p:txBody>
      </p:sp>
      <p:grpSp>
        <p:nvGrpSpPr>
          <p:cNvPr id="82" name="Group 81"/>
          <p:cNvGrpSpPr/>
          <p:nvPr/>
        </p:nvGrpSpPr>
        <p:grpSpPr>
          <a:xfrm>
            <a:off x="4735760" y="3948750"/>
            <a:ext cx="4254240" cy="2515187"/>
            <a:chOff x="596900" y="1208707"/>
            <a:chExt cx="8065248" cy="4639153"/>
          </a:xfrm>
        </p:grpSpPr>
        <p:pic>
          <p:nvPicPr>
            <p:cNvPr id="12" name="Picture 2"/>
            <p:cNvPicPr>
              <a:picLocks noChangeAspect="1" noChangeArrowheads="1"/>
            </p:cNvPicPr>
            <p:nvPr/>
          </p:nvPicPr>
          <p:blipFill>
            <a:blip r:embed="rId6" cstate="print"/>
            <a:srcRect/>
            <a:stretch>
              <a:fillRect/>
            </a:stretch>
          </p:blipFill>
          <p:spPr bwMode="auto">
            <a:xfrm>
              <a:off x="823913" y="1208707"/>
              <a:ext cx="1737885" cy="3222625"/>
            </a:xfrm>
            <a:prstGeom prst="rect">
              <a:avLst/>
            </a:prstGeom>
            <a:noFill/>
            <a:ln w="9525">
              <a:noFill/>
              <a:miter lim="800000"/>
              <a:headEnd/>
              <a:tailEnd/>
            </a:ln>
          </p:spPr>
        </p:pic>
        <p:cxnSp>
          <p:nvCxnSpPr>
            <p:cNvPr id="14" name="Straight Arrow Connector 13"/>
            <p:cNvCxnSpPr/>
            <p:nvPr/>
          </p:nvCxnSpPr>
          <p:spPr>
            <a:xfrm>
              <a:off x="2717800" y="2961307"/>
              <a:ext cx="787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7" cstate="print"/>
            <a:srcRect/>
            <a:stretch>
              <a:fillRect/>
            </a:stretch>
          </p:blipFill>
          <p:spPr bwMode="auto">
            <a:xfrm>
              <a:off x="3664860" y="1249983"/>
              <a:ext cx="1788879" cy="3124199"/>
            </a:xfrm>
            <a:prstGeom prst="rect">
              <a:avLst/>
            </a:prstGeom>
            <a:noFill/>
            <a:ln w="9525">
              <a:noFill/>
              <a:miter lim="800000"/>
              <a:headEnd/>
              <a:tailEnd/>
            </a:ln>
          </p:spPr>
        </p:pic>
        <p:cxnSp>
          <p:nvCxnSpPr>
            <p:cNvPr id="16" name="Straight Arrow Connector 15"/>
            <p:cNvCxnSpPr/>
            <p:nvPr/>
          </p:nvCxnSpPr>
          <p:spPr>
            <a:xfrm>
              <a:off x="5537200" y="2961307"/>
              <a:ext cx="787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6900" y="4336082"/>
              <a:ext cx="2133599" cy="1511778"/>
            </a:xfrm>
            <a:prstGeom prst="rect">
              <a:avLst/>
            </a:prstGeom>
            <a:noFill/>
          </p:spPr>
          <p:txBody>
            <a:bodyPr wrap="square" rtlCol="0">
              <a:spAutoFit/>
            </a:bodyPr>
            <a:lstStyle/>
            <a:p>
              <a:pPr algn="ctr"/>
              <a:r>
                <a:rPr lang="en-US" sz="1600" dirty="0" smtClean="0"/>
                <a:t>At time = 0</a:t>
              </a:r>
              <a:endParaRPr lang="en-US" sz="1600" dirty="0"/>
            </a:p>
          </p:txBody>
        </p:sp>
        <p:sp>
          <p:nvSpPr>
            <p:cNvPr id="18" name="TextBox 17"/>
            <p:cNvSpPr txBox="1"/>
            <p:nvPr/>
          </p:nvSpPr>
          <p:spPr>
            <a:xfrm>
              <a:off x="3492501" y="4336082"/>
              <a:ext cx="2133599" cy="1511778"/>
            </a:xfrm>
            <a:prstGeom prst="rect">
              <a:avLst/>
            </a:prstGeom>
            <a:noFill/>
          </p:spPr>
          <p:txBody>
            <a:bodyPr wrap="square" rtlCol="0">
              <a:spAutoFit/>
            </a:bodyPr>
            <a:lstStyle/>
            <a:p>
              <a:pPr algn="ctr"/>
              <a:r>
                <a:rPr lang="en-US" sz="1600" dirty="0" smtClean="0"/>
                <a:t>At time &gt; 0</a:t>
              </a:r>
              <a:endParaRPr lang="en-US" sz="1600" dirty="0"/>
            </a:p>
          </p:txBody>
        </p:sp>
        <p:grpSp>
          <p:nvGrpSpPr>
            <p:cNvPr id="19" name="Group 18"/>
            <p:cNvGrpSpPr/>
            <p:nvPr/>
          </p:nvGrpSpPr>
          <p:grpSpPr>
            <a:xfrm rot="17134041">
              <a:off x="4710113" y="3275631"/>
              <a:ext cx="276225" cy="71438"/>
              <a:chOff x="600075" y="1443037"/>
              <a:chExt cx="276225" cy="71438"/>
            </a:xfrm>
          </p:grpSpPr>
          <p:cxnSp>
            <p:nvCxnSpPr>
              <p:cNvPr id="20" name="Straight Arrow Connector 1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Group 21"/>
            <p:cNvGrpSpPr/>
            <p:nvPr/>
          </p:nvGrpSpPr>
          <p:grpSpPr>
            <a:xfrm rot="15218099">
              <a:off x="4071937" y="3299444"/>
              <a:ext cx="276225" cy="71438"/>
              <a:chOff x="600075" y="1443037"/>
              <a:chExt cx="276225" cy="71438"/>
            </a:xfrm>
          </p:grpSpPr>
          <p:cxnSp>
            <p:nvCxnSpPr>
              <p:cNvPr id="23" name="Straight Arrow Connector 22"/>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5" name="Group 24"/>
            <p:cNvGrpSpPr/>
            <p:nvPr/>
          </p:nvGrpSpPr>
          <p:grpSpPr>
            <a:xfrm rot="15218099">
              <a:off x="4276726" y="2994644"/>
              <a:ext cx="276225" cy="71438"/>
              <a:chOff x="600075" y="1443037"/>
              <a:chExt cx="276225" cy="71438"/>
            </a:xfrm>
          </p:grpSpPr>
          <p:cxnSp>
            <p:nvCxnSpPr>
              <p:cNvPr id="26" name="Straight Arrow Connector 2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8" name="Group 27"/>
            <p:cNvGrpSpPr/>
            <p:nvPr/>
          </p:nvGrpSpPr>
          <p:grpSpPr>
            <a:xfrm rot="12613573">
              <a:off x="5038726" y="2780331"/>
              <a:ext cx="276225" cy="71438"/>
              <a:chOff x="600075" y="1443037"/>
              <a:chExt cx="276225" cy="71438"/>
            </a:xfrm>
          </p:grpSpPr>
          <p:cxnSp>
            <p:nvCxnSpPr>
              <p:cNvPr id="29" name="Straight Arrow Connector 28"/>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1" name="Group 30"/>
            <p:cNvGrpSpPr/>
            <p:nvPr/>
          </p:nvGrpSpPr>
          <p:grpSpPr>
            <a:xfrm rot="19337038">
              <a:off x="3957639" y="2527919"/>
              <a:ext cx="276225" cy="71438"/>
              <a:chOff x="600075" y="1443037"/>
              <a:chExt cx="276225" cy="71438"/>
            </a:xfrm>
          </p:grpSpPr>
          <p:cxnSp>
            <p:nvCxnSpPr>
              <p:cNvPr id="32" name="Straight Arrow Connector 31"/>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 name="TextBox 33"/>
            <p:cNvSpPr txBox="1"/>
            <p:nvPr/>
          </p:nvSpPr>
          <p:spPr>
            <a:xfrm>
              <a:off x="6108847" y="4336083"/>
              <a:ext cx="2553301" cy="624448"/>
            </a:xfrm>
            <a:prstGeom prst="rect">
              <a:avLst/>
            </a:prstGeom>
            <a:noFill/>
          </p:spPr>
          <p:txBody>
            <a:bodyPr wrap="square" rtlCol="0">
              <a:spAutoFit/>
            </a:bodyPr>
            <a:lstStyle/>
            <a:p>
              <a:pPr algn="ctr"/>
              <a:r>
                <a:rPr lang="en-US" sz="1600" dirty="0" smtClean="0"/>
                <a:t>At time = ∞</a:t>
              </a:r>
              <a:endParaRPr lang="en-US" sz="1600" dirty="0"/>
            </a:p>
          </p:txBody>
        </p:sp>
        <p:grpSp>
          <p:nvGrpSpPr>
            <p:cNvPr id="35" name="Group 34"/>
            <p:cNvGrpSpPr/>
            <p:nvPr/>
          </p:nvGrpSpPr>
          <p:grpSpPr>
            <a:xfrm rot="17134041">
              <a:off x="4862513" y="3428031"/>
              <a:ext cx="276225" cy="71438"/>
              <a:chOff x="600075" y="1443037"/>
              <a:chExt cx="276225" cy="71438"/>
            </a:xfrm>
          </p:grpSpPr>
          <p:cxnSp>
            <p:nvCxnSpPr>
              <p:cNvPr id="36" name="Straight Arrow Connector 3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8" name="Picture 3"/>
            <p:cNvPicPr>
              <a:picLocks noChangeAspect="1" noChangeArrowheads="1"/>
            </p:cNvPicPr>
            <p:nvPr/>
          </p:nvPicPr>
          <p:blipFill>
            <a:blip r:embed="rId7" cstate="print"/>
            <a:srcRect/>
            <a:stretch>
              <a:fillRect/>
            </a:stretch>
          </p:blipFill>
          <p:spPr bwMode="auto">
            <a:xfrm>
              <a:off x="6439810" y="1275383"/>
              <a:ext cx="1788879" cy="3124199"/>
            </a:xfrm>
            <a:prstGeom prst="rect">
              <a:avLst/>
            </a:prstGeom>
            <a:noFill/>
            <a:ln w="9525">
              <a:noFill/>
              <a:miter lim="800000"/>
              <a:headEnd/>
              <a:tailEnd/>
            </a:ln>
          </p:spPr>
        </p:pic>
        <p:grpSp>
          <p:nvGrpSpPr>
            <p:cNvPr id="39" name="Group 38"/>
            <p:cNvGrpSpPr/>
            <p:nvPr/>
          </p:nvGrpSpPr>
          <p:grpSpPr>
            <a:xfrm rot="17134041">
              <a:off x="7256462" y="3243881"/>
              <a:ext cx="276225" cy="71438"/>
              <a:chOff x="600075" y="1443037"/>
              <a:chExt cx="276225" cy="71438"/>
            </a:xfrm>
          </p:grpSpPr>
          <p:cxnSp>
            <p:nvCxnSpPr>
              <p:cNvPr id="40" name="Straight Arrow Connector 3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2" name="Group 41"/>
            <p:cNvGrpSpPr/>
            <p:nvPr/>
          </p:nvGrpSpPr>
          <p:grpSpPr>
            <a:xfrm rot="15218099">
              <a:off x="6864278" y="3312144"/>
              <a:ext cx="276225" cy="71438"/>
              <a:chOff x="600075" y="1443037"/>
              <a:chExt cx="276225" cy="71438"/>
            </a:xfrm>
          </p:grpSpPr>
          <p:cxnSp>
            <p:nvCxnSpPr>
              <p:cNvPr id="43" name="Straight Arrow Connector 42"/>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5" name="Group 44"/>
            <p:cNvGrpSpPr/>
            <p:nvPr/>
          </p:nvGrpSpPr>
          <p:grpSpPr>
            <a:xfrm rot="15218099">
              <a:off x="7273925" y="2677144"/>
              <a:ext cx="276225" cy="71438"/>
              <a:chOff x="600075" y="1443037"/>
              <a:chExt cx="276225" cy="71438"/>
            </a:xfrm>
          </p:grpSpPr>
          <p:cxnSp>
            <p:nvCxnSpPr>
              <p:cNvPr id="46" name="Straight Arrow Connector 4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8" name="Group 47"/>
            <p:cNvGrpSpPr/>
            <p:nvPr/>
          </p:nvGrpSpPr>
          <p:grpSpPr>
            <a:xfrm rot="12613573">
              <a:off x="7813676" y="2805731"/>
              <a:ext cx="276225" cy="71438"/>
              <a:chOff x="600075" y="1443037"/>
              <a:chExt cx="276225" cy="71438"/>
            </a:xfrm>
          </p:grpSpPr>
          <p:cxnSp>
            <p:nvCxnSpPr>
              <p:cNvPr id="49" name="Straight Arrow Connector 48"/>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1" name="Group 50"/>
            <p:cNvGrpSpPr/>
            <p:nvPr/>
          </p:nvGrpSpPr>
          <p:grpSpPr>
            <a:xfrm rot="19337038">
              <a:off x="6732589" y="2553319"/>
              <a:ext cx="276225" cy="71438"/>
              <a:chOff x="600075" y="1443037"/>
              <a:chExt cx="276225" cy="71438"/>
            </a:xfrm>
          </p:grpSpPr>
          <p:cxnSp>
            <p:nvCxnSpPr>
              <p:cNvPr id="52" name="Straight Arrow Connector 51"/>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4" name="Group 53"/>
            <p:cNvGrpSpPr/>
            <p:nvPr/>
          </p:nvGrpSpPr>
          <p:grpSpPr>
            <a:xfrm rot="17134041">
              <a:off x="7770813" y="3326432"/>
              <a:ext cx="276225" cy="71438"/>
              <a:chOff x="600075" y="1443037"/>
              <a:chExt cx="276225" cy="71438"/>
            </a:xfrm>
          </p:grpSpPr>
          <p:cxnSp>
            <p:nvCxnSpPr>
              <p:cNvPr id="55" name="Straight Arrow Connector 54"/>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7" name="Group 56"/>
            <p:cNvGrpSpPr/>
            <p:nvPr/>
          </p:nvGrpSpPr>
          <p:grpSpPr>
            <a:xfrm rot="4718430">
              <a:off x="7065408" y="3326432"/>
              <a:ext cx="276225" cy="71438"/>
              <a:chOff x="600075" y="1443037"/>
              <a:chExt cx="276225" cy="71438"/>
            </a:xfrm>
          </p:grpSpPr>
          <p:cxnSp>
            <p:nvCxnSpPr>
              <p:cNvPr id="58" name="Straight Arrow Connector 57"/>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0" name="Group 59"/>
            <p:cNvGrpSpPr/>
            <p:nvPr/>
          </p:nvGrpSpPr>
          <p:grpSpPr>
            <a:xfrm rot="4718430">
              <a:off x="6958012" y="2824782"/>
              <a:ext cx="276225" cy="71438"/>
              <a:chOff x="600075" y="1443037"/>
              <a:chExt cx="276225" cy="71438"/>
            </a:xfrm>
          </p:grpSpPr>
          <p:cxnSp>
            <p:nvCxnSpPr>
              <p:cNvPr id="61" name="Straight Arrow Connector 60"/>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3" name="Group 62"/>
            <p:cNvGrpSpPr/>
            <p:nvPr/>
          </p:nvGrpSpPr>
          <p:grpSpPr>
            <a:xfrm rot="8130329">
              <a:off x="7561262" y="2354882"/>
              <a:ext cx="276225" cy="71438"/>
              <a:chOff x="600075" y="1443037"/>
              <a:chExt cx="276225" cy="71438"/>
            </a:xfrm>
          </p:grpSpPr>
          <p:cxnSp>
            <p:nvCxnSpPr>
              <p:cNvPr id="64" name="Straight Arrow Connector 63"/>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6" name="Group 65"/>
            <p:cNvGrpSpPr/>
            <p:nvPr/>
          </p:nvGrpSpPr>
          <p:grpSpPr>
            <a:xfrm rot="6023412">
              <a:off x="7046912" y="2335830"/>
              <a:ext cx="276225" cy="71438"/>
              <a:chOff x="600075" y="1443037"/>
              <a:chExt cx="276225" cy="71438"/>
            </a:xfrm>
          </p:grpSpPr>
          <p:cxnSp>
            <p:nvCxnSpPr>
              <p:cNvPr id="67" name="Straight Arrow Connector 66"/>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9" name="Group 68"/>
            <p:cNvGrpSpPr/>
            <p:nvPr/>
          </p:nvGrpSpPr>
          <p:grpSpPr>
            <a:xfrm rot="3623157">
              <a:off x="6615112" y="2259630"/>
              <a:ext cx="276225" cy="71438"/>
              <a:chOff x="600075" y="1443037"/>
              <a:chExt cx="276225" cy="71438"/>
            </a:xfrm>
          </p:grpSpPr>
          <p:cxnSp>
            <p:nvCxnSpPr>
              <p:cNvPr id="70" name="Straight Arrow Connector 6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72" name="Group 71"/>
            <p:cNvGrpSpPr/>
            <p:nvPr/>
          </p:nvGrpSpPr>
          <p:grpSpPr>
            <a:xfrm rot="3623157">
              <a:off x="7516812" y="3262930"/>
              <a:ext cx="276225" cy="71438"/>
              <a:chOff x="600075" y="1443037"/>
              <a:chExt cx="276225" cy="71438"/>
            </a:xfrm>
          </p:grpSpPr>
          <p:cxnSp>
            <p:nvCxnSpPr>
              <p:cNvPr id="73" name="Straight Arrow Connector 72"/>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75" name="Group 74"/>
            <p:cNvGrpSpPr/>
            <p:nvPr/>
          </p:nvGrpSpPr>
          <p:grpSpPr>
            <a:xfrm rot="17134041">
              <a:off x="7504113" y="2888282"/>
              <a:ext cx="276225" cy="71438"/>
              <a:chOff x="600075" y="1443037"/>
              <a:chExt cx="276225" cy="71438"/>
            </a:xfrm>
          </p:grpSpPr>
          <p:cxnSp>
            <p:nvCxnSpPr>
              <p:cNvPr id="76" name="Straight Arrow Connector 7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8" name="TextBox 77"/>
            <p:cNvSpPr txBox="1"/>
            <p:nvPr/>
          </p:nvSpPr>
          <p:spPr>
            <a:xfrm>
              <a:off x="1129645" y="3667537"/>
              <a:ext cx="1091054" cy="510913"/>
            </a:xfrm>
            <a:prstGeom prst="rect">
              <a:avLst/>
            </a:prstGeom>
            <a:noFill/>
          </p:spPr>
          <p:txBody>
            <a:bodyPr wrap="square" rtlCol="0">
              <a:spAutoFit/>
            </a:bodyPr>
            <a:lstStyle/>
            <a:p>
              <a:pPr algn="ctr"/>
              <a:r>
                <a:rPr lang="en-US" sz="1200" dirty="0" smtClean="0"/>
                <a:t>Liquid</a:t>
              </a:r>
              <a:endParaRPr lang="en-US" sz="1200" dirty="0"/>
            </a:p>
          </p:txBody>
        </p:sp>
        <p:grpSp>
          <p:nvGrpSpPr>
            <p:cNvPr id="79" name="Group 78"/>
            <p:cNvGrpSpPr/>
            <p:nvPr/>
          </p:nvGrpSpPr>
          <p:grpSpPr>
            <a:xfrm rot="4718430">
              <a:off x="6601583" y="3319805"/>
              <a:ext cx="276225" cy="71438"/>
              <a:chOff x="600075" y="1443037"/>
              <a:chExt cx="276225" cy="71438"/>
            </a:xfrm>
          </p:grpSpPr>
          <p:cxnSp>
            <p:nvCxnSpPr>
              <p:cNvPr id="80" name="Straight Arrow Connector 7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
        <p:nvSpPr>
          <p:cNvPr id="83" name="Rectangle 82"/>
          <p:cNvSpPr/>
          <p:nvPr/>
        </p:nvSpPr>
        <p:spPr>
          <a:xfrm>
            <a:off x="5772314" y="3507785"/>
            <a:ext cx="2065437" cy="461665"/>
          </a:xfrm>
          <a:prstGeom prst="rect">
            <a:avLst/>
          </a:prstGeom>
        </p:spPr>
        <p:txBody>
          <a:bodyPr wrap="none">
            <a:spAutoFit/>
          </a:bodyPr>
          <a:lstStyle/>
          <a:p>
            <a:r>
              <a:rPr lang="en-US" sz="2400" u="sng" dirty="0" smtClean="0"/>
              <a:t>Vapor Pressure</a:t>
            </a:r>
            <a:endParaRPr lang="en-US" sz="2400" u="sng" dirty="0"/>
          </a:p>
        </p:txBody>
      </p:sp>
      <p:sp>
        <p:nvSpPr>
          <p:cNvPr id="84" name="TextBox 83"/>
          <p:cNvSpPr txBox="1"/>
          <p:nvPr/>
        </p:nvSpPr>
        <p:spPr>
          <a:xfrm>
            <a:off x="373913" y="5517570"/>
            <a:ext cx="1125426" cy="338554"/>
          </a:xfrm>
          <a:prstGeom prst="rect">
            <a:avLst/>
          </a:prstGeom>
          <a:noFill/>
        </p:spPr>
        <p:txBody>
          <a:bodyPr wrap="square" rtlCol="0">
            <a:spAutoFit/>
          </a:bodyPr>
          <a:lstStyle/>
          <a:p>
            <a:pPr algn="ctr"/>
            <a:r>
              <a:rPr lang="en-US" sz="1600" dirty="0" smtClean="0"/>
              <a:t>At time = 0</a:t>
            </a:r>
            <a:endParaRPr lang="en-US" sz="1600" dirty="0"/>
          </a:p>
        </p:txBody>
      </p:sp>
      <p:sp>
        <p:nvSpPr>
          <p:cNvPr id="85" name="TextBox 84"/>
          <p:cNvSpPr txBox="1"/>
          <p:nvPr/>
        </p:nvSpPr>
        <p:spPr>
          <a:xfrm>
            <a:off x="1699154" y="5527196"/>
            <a:ext cx="1125426" cy="338554"/>
          </a:xfrm>
          <a:prstGeom prst="rect">
            <a:avLst/>
          </a:prstGeom>
          <a:noFill/>
        </p:spPr>
        <p:txBody>
          <a:bodyPr wrap="square" rtlCol="0">
            <a:spAutoFit/>
          </a:bodyPr>
          <a:lstStyle/>
          <a:p>
            <a:pPr algn="ctr"/>
            <a:r>
              <a:rPr lang="en-US" sz="1600" dirty="0" smtClean="0"/>
              <a:t>At time &gt; 0</a:t>
            </a:r>
            <a:endParaRPr lang="en-US" sz="1600" dirty="0"/>
          </a:p>
        </p:txBody>
      </p:sp>
      <p:sp>
        <p:nvSpPr>
          <p:cNvPr id="86" name="TextBox 85"/>
          <p:cNvSpPr txBox="1"/>
          <p:nvPr/>
        </p:nvSpPr>
        <p:spPr>
          <a:xfrm>
            <a:off x="2886718" y="5517570"/>
            <a:ext cx="1346810" cy="338554"/>
          </a:xfrm>
          <a:prstGeom prst="rect">
            <a:avLst/>
          </a:prstGeom>
          <a:noFill/>
        </p:spPr>
        <p:txBody>
          <a:bodyPr wrap="square" rtlCol="0">
            <a:spAutoFit/>
          </a:bodyPr>
          <a:lstStyle/>
          <a:p>
            <a:pPr algn="ctr"/>
            <a:r>
              <a:rPr lang="en-US" sz="1600" dirty="0" smtClean="0"/>
              <a:t>At time = ∞</a:t>
            </a:r>
            <a:endParaRPr lang="en-US" sz="1600" dirty="0"/>
          </a:p>
        </p:txBody>
      </p:sp>
      <p:sp>
        <p:nvSpPr>
          <p:cNvPr id="88" name="TextBox 87"/>
          <p:cNvSpPr txBox="1"/>
          <p:nvPr/>
        </p:nvSpPr>
        <p:spPr>
          <a:xfrm>
            <a:off x="735525" y="6121669"/>
            <a:ext cx="1372402" cy="646331"/>
          </a:xfrm>
          <a:prstGeom prst="rect">
            <a:avLst/>
          </a:prstGeom>
          <a:noFill/>
        </p:spPr>
        <p:txBody>
          <a:bodyPr wrap="square" rtlCol="0">
            <a:spAutoFit/>
          </a:bodyPr>
          <a:lstStyle/>
          <a:p>
            <a:pPr algn="ctr"/>
            <a:r>
              <a:rPr lang="en-US" dirty="0" smtClean="0"/>
              <a:t>rate of dissolution</a:t>
            </a:r>
            <a:endParaRPr lang="en-US" dirty="0"/>
          </a:p>
        </p:txBody>
      </p:sp>
      <p:sp>
        <p:nvSpPr>
          <p:cNvPr id="89" name="TextBox 88"/>
          <p:cNvSpPr txBox="1"/>
          <p:nvPr/>
        </p:nvSpPr>
        <p:spPr>
          <a:xfrm>
            <a:off x="2418302" y="6120066"/>
            <a:ext cx="1372402" cy="646331"/>
          </a:xfrm>
          <a:prstGeom prst="rect">
            <a:avLst/>
          </a:prstGeom>
          <a:noFill/>
        </p:spPr>
        <p:txBody>
          <a:bodyPr wrap="square" rtlCol="0">
            <a:spAutoFit/>
          </a:bodyPr>
          <a:lstStyle/>
          <a:p>
            <a:pPr algn="ctr"/>
            <a:r>
              <a:rPr lang="en-US" dirty="0" smtClean="0"/>
              <a:t>rate of precipitation</a:t>
            </a:r>
            <a:endParaRPr lang="en-US" dirty="0"/>
          </a:p>
        </p:txBody>
      </p:sp>
      <p:sp>
        <p:nvSpPr>
          <p:cNvPr id="90" name="TextBox 89"/>
          <p:cNvSpPr txBox="1"/>
          <p:nvPr/>
        </p:nvSpPr>
        <p:spPr>
          <a:xfrm>
            <a:off x="1965954" y="6264442"/>
            <a:ext cx="565486" cy="369332"/>
          </a:xfrm>
          <a:prstGeom prst="rect">
            <a:avLst/>
          </a:prstGeom>
          <a:noFill/>
        </p:spPr>
        <p:txBody>
          <a:bodyPr wrap="square" rtlCol="0">
            <a:spAutoFit/>
          </a:bodyPr>
          <a:lstStyle/>
          <a:p>
            <a:pPr algn="ctr"/>
            <a:r>
              <a:rPr lang="en-US" dirty="0" smtClean="0"/>
              <a:t>=</a:t>
            </a:r>
            <a:endParaRPr lang="en-US" dirty="0"/>
          </a:p>
        </p:txBody>
      </p:sp>
      <p:sp>
        <p:nvSpPr>
          <p:cNvPr id="91" name="TextBox 90"/>
          <p:cNvSpPr txBox="1"/>
          <p:nvPr/>
        </p:nvSpPr>
        <p:spPr>
          <a:xfrm>
            <a:off x="5113412" y="6115419"/>
            <a:ext cx="1372402" cy="646331"/>
          </a:xfrm>
          <a:prstGeom prst="rect">
            <a:avLst/>
          </a:prstGeom>
          <a:noFill/>
        </p:spPr>
        <p:txBody>
          <a:bodyPr wrap="square" rtlCol="0">
            <a:spAutoFit/>
          </a:bodyPr>
          <a:lstStyle/>
          <a:p>
            <a:pPr algn="ctr"/>
            <a:r>
              <a:rPr lang="en-US" dirty="0" smtClean="0"/>
              <a:t>rate of vaporization</a:t>
            </a:r>
            <a:endParaRPr lang="en-US" dirty="0"/>
          </a:p>
        </p:txBody>
      </p:sp>
      <p:sp>
        <p:nvSpPr>
          <p:cNvPr id="92" name="TextBox 91"/>
          <p:cNvSpPr txBox="1"/>
          <p:nvPr/>
        </p:nvSpPr>
        <p:spPr>
          <a:xfrm>
            <a:off x="6796189" y="6113816"/>
            <a:ext cx="1520036" cy="646331"/>
          </a:xfrm>
          <a:prstGeom prst="rect">
            <a:avLst/>
          </a:prstGeom>
          <a:noFill/>
        </p:spPr>
        <p:txBody>
          <a:bodyPr wrap="square" rtlCol="0">
            <a:spAutoFit/>
          </a:bodyPr>
          <a:lstStyle/>
          <a:p>
            <a:pPr algn="ctr"/>
            <a:r>
              <a:rPr lang="en-US" dirty="0" smtClean="0"/>
              <a:t>rate of condensation</a:t>
            </a:r>
            <a:endParaRPr lang="en-US" dirty="0"/>
          </a:p>
        </p:txBody>
      </p:sp>
      <p:sp>
        <p:nvSpPr>
          <p:cNvPr id="93" name="TextBox 92"/>
          <p:cNvSpPr txBox="1"/>
          <p:nvPr/>
        </p:nvSpPr>
        <p:spPr>
          <a:xfrm>
            <a:off x="6343841" y="6258192"/>
            <a:ext cx="565486" cy="369332"/>
          </a:xfrm>
          <a:prstGeom prst="rect">
            <a:avLst/>
          </a:prstGeom>
          <a:noFill/>
        </p:spPr>
        <p:txBody>
          <a:bodyPr wrap="square" rtlCol="0">
            <a:spAutoFit/>
          </a:bodyPr>
          <a:lstStyle/>
          <a:p>
            <a:pPr algn="ctr"/>
            <a:r>
              <a:rPr lang="en-US" dirty="0" smtClean="0"/>
              <a:t>=</a:t>
            </a:r>
            <a:endParaRPr lang="en-US" dirty="0"/>
          </a:p>
        </p:txBody>
      </p:sp>
      <p:cxnSp>
        <p:nvCxnSpPr>
          <p:cNvPr id="94" name="Straight Connector 93"/>
          <p:cNvCxnSpPr/>
          <p:nvPr/>
        </p:nvCxnSpPr>
        <p:spPr>
          <a:xfrm>
            <a:off x="0" y="265064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lide Number Placeholder 9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83" grpId="0"/>
      <p:bldP spid="84" grpId="0"/>
      <p:bldP spid="85" grpId="0"/>
      <p:bldP spid="86" grpId="0"/>
      <p:bldP spid="88" grpId="0"/>
      <p:bldP spid="89" grpId="0"/>
      <p:bldP spid="90" grpId="0"/>
      <p:bldP spid="91" grpId="0"/>
      <p:bldP spid="92" grpId="0"/>
      <p:bldP spid="9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5"/>
          <p:cNvSpPr txBox="1">
            <a:spLocks noChangeArrowheads="1"/>
          </p:cNvSpPr>
          <p:nvPr/>
        </p:nvSpPr>
        <p:spPr bwMode="auto">
          <a:xfrm>
            <a:off x="3460404" y="3540545"/>
            <a:ext cx="2216504" cy="584775"/>
          </a:xfrm>
          <a:prstGeom prst="rect">
            <a:avLst/>
          </a:prstGeom>
          <a:noFill/>
          <a:ln w="9525">
            <a:noFill/>
            <a:miter lim="800000"/>
            <a:headEnd/>
            <a:tailEnd/>
          </a:ln>
        </p:spPr>
        <p:txBody>
          <a:bodyPr wrap="none">
            <a:spAutoFit/>
          </a:bodyPr>
          <a:lstStyle/>
          <a:p>
            <a:r>
              <a:rPr lang="en-US" sz="3200" i="1" dirty="0" err="1"/>
              <a:t>K</a:t>
            </a:r>
            <a:r>
              <a:rPr lang="en-US" sz="3200" i="1" baseline="-25000" dirty="0" err="1"/>
              <a:t>p</a:t>
            </a:r>
            <a:r>
              <a:rPr lang="en-US" sz="3200" dirty="0"/>
              <a:t> = </a:t>
            </a:r>
            <a:r>
              <a:rPr lang="en-US" sz="3200" i="1" dirty="0" err="1"/>
              <a:t>K</a:t>
            </a:r>
            <a:r>
              <a:rPr lang="en-US" sz="3200" i="1" baseline="-25000" dirty="0" err="1"/>
              <a:t>c</a:t>
            </a:r>
            <a:r>
              <a:rPr lang="en-US" sz="3200" i="1" dirty="0"/>
              <a:t>(RT)</a:t>
            </a:r>
            <a:r>
              <a:rPr lang="en-US" sz="3200" i="1" baseline="30000" dirty="0" err="1">
                <a:latin typeface="Symbol" pitchFamily="18" charset="2"/>
              </a:rPr>
              <a:t>D</a:t>
            </a:r>
            <a:r>
              <a:rPr lang="en-US" sz="3200" i="1" baseline="30000" dirty="0" err="1"/>
              <a:t>n</a:t>
            </a:r>
            <a:endParaRPr lang="en-US" sz="3200" i="1" dirty="0"/>
          </a:p>
        </p:txBody>
      </p:sp>
      <p:sp>
        <p:nvSpPr>
          <p:cNvPr id="5" name="Text Box 36"/>
          <p:cNvSpPr txBox="1">
            <a:spLocks noChangeArrowheads="1"/>
          </p:cNvSpPr>
          <p:nvPr/>
        </p:nvSpPr>
        <p:spPr bwMode="auto">
          <a:xfrm>
            <a:off x="677774" y="4426106"/>
            <a:ext cx="7818359" cy="461665"/>
          </a:xfrm>
          <a:prstGeom prst="rect">
            <a:avLst/>
          </a:prstGeom>
          <a:noFill/>
          <a:ln w="9525">
            <a:noFill/>
            <a:miter lim="800000"/>
            <a:headEnd/>
            <a:tailEnd/>
          </a:ln>
        </p:spPr>
        <p:txBody>
          <a:bodyPr wrap="none">
            <a:spAutoFit/>
          </a:bodyPr>
          <a:lstStyle/>
          <a:p>
            <a:r>
              <a:rPr lang="en-US" sz="2400" dirty="0" err="1">
                <a:latin typeface="Symbol" pitchFamily="18" charset="2"/>
              </a:rPr>
              <a:t>D</a:t>
            </a:r>
            <a:r>
              <a:rPr lang="en-US" sz="2400" i="1" dirty="0" err="1"/>
              <a:t>n</a:t>
            </a:r>
            <a:r>
              <a:rPr lang="en-US" sz="2400" dirty="0"/>
              <a:t> = moles of gaseous products – moles of gaseous reactants</a:t>
            </a:r>
          </a:p>
        </p:txBody>
      </p:sp>
      <p:sp>
        <p:nvSpPr>
          <p:cNvPr id="6" name="Text Box 37"/>
          <p:cNvSpPr txBox="1">
            <a:spLocks noChangeArrowheads="1"/>
          </p:cNvSpPr>
          <p:nvPr/>
        </p:nvSpPr>
        <p:spPr bwMode="auto">
          <a:xfrm>
            <a:off x="2968360" y="5089359"/>
            <a:ext cx="3187091" cy="523220"/>
          </a:xfrm>
          <a:prstGeom prst="rect">
            <a:avLst/>
          </a:prstGeom>
          <a:noFill/>
          <a:ln w="9525">
            <a:noFill/>
            <a:miter lim="800000"/>
            <a:headEnd/>
            <a:tailEnd/>
          </a:ln>
        </p:spPr>
        <p:txBody>
          <a:bodyPr wrap="none">
            <a:spAutoFit/>
          </a:bodyPr>
          <a:lstStyle/>
          <a:p>
            <a:r>
              <a:rPr lang="en-US" sz="2800" dirty="0" err="1" smtClean="0">
                <a:latin typeface="Symbol" pitchFamily="18" charset="2"/>
              </a:rPr>
              <a:t>D</a:t>
            </a:r>
            <a:r>
              <a:rPr lang="en-US" sz="2800" dirty="0" err="1" smtClean="0"/>
              <a:t>n</a:t>
            </a:r>
            <a:r>
              <a:rPr lang="en-US" sz="2800" dirty="0" smtClean="0"/>
              <a:t>  = </a:t>
            </a:r>
            <a:r>
              <a:rPr lang="en-US" sz="2800" dirty="0"/>
              <a:t>(</a:t>
            </a:r>
            <a:r>
              <a:rPr lang="en-US" sz="2800" i="1" dirty="0"/>
              <a:t>c</a:t>
            </a:r>
            <a:r>
              <a:rPr lang="en-US" sz="2800" dirty="0"/>
              <a:t> + </a:t>
            </a:r>
            <a:r>
              <a:rPr lang="en-US" sz="2800" i="1" dirty="0"/>
              <a:t>d)</a:t>
            </a:r>
            <a:r>
              <a:rPr lang="en-US" sz="2800" dirty="0"/>
              <a:t> – (</a:t>
            </a:r>
            <a:r>
              <a:rPr lang="en-US" sz="2800" i="1" dirty="0"/>
              <a:t>a</a:t>
            </a:r>
            <a:r>
              <a:rPr lang="en-US" sz="2800" dirty="0"/>
              <a:t> + </a:t>
            </a:r>
            <a:r>
              <a:rPr lang="en-US" sz="2800" i="1" dirty="0"/>
              <a:t>b</a:t>
            </a:r>
            <a:r>
              <a:rPr lang="en-US" sz="2800" dirty="0"/>
              <a:t>)</a:t>
            </a:r>
          </a:p>
        </p:txBody>
      </p:sp>
      <p:sp>
        <p:nvSpPr>
          <p:cNvPr id="7" name="Title 1"/>
          <p:cNvSpPr>
            <a:spLocks noGrp="1"/>
          </p:cNvSpPr>
          <p:nvPr>
            <p:ph type="title"/>
          </p:nvPr>
        </p:nvSpPr>
        <p:spPr>
          <a:xfrm>
            <a:off x="457200" y="1513"/>
            <a:ext cx="8229600" cy="1143000"/>
          </a:xfrm>
        </p:spPr>
        <p:txBody>
          <a:bodyPr>
            <a:normAutofit/>
          </a:bodyPr>
          <a:lstStyle/>
          <a:p>
            <a:pPr lvl="0"/>
            <a:r>
              <a:rPr lang="en-US" i="1" u="sng" dirty="0" err="1" smtClean="0"/>
              <a:t>K</a:t>
            </a:r>
            <a:r>
              <a:rPr lang="en-US" i="1" u="sng" baseline="-25000" dirty="0" err="1" smtClean="0"/>
              <a:t>c</a:t>
            </a:r>
            <a:r>
              <a:rPr lang="en-US" u="sng" dirty="0" smtClean="0"/>
              <a:t> </a:t>
            </a:r>
            <a:r>
              <a:rPr lang="en-US" u="sng" dirty="0" err="1" smtClean="0"/>
              <a:t>vs</a:t>
            </a:r>
            <a:r>
              <a:rPr lang="en-US" u="sng" dirty="0" smtClean="0"/>
              <a:t> </a:t>
            </a:r>
            <a:r>
              <a:rPr lang="en-US" i="1" u="sng" dirty="0" err="1" smtClean="0"/>
              <a:t>K</a:t>
            </a:r>
            <a:r>
              <a:rPr lang="en-US" i="1" u="sng" baseline="-25000" dirty="0" err="1" smtClean="0"/>
              <a:t>p</a:t>
            </a:r>
            <a:endParaRPr lang="en-US" i="1" baseline="-25000" dirty="0"/>
          </a:p>
        </p:txBody>
      </p:sp>
      <p:grpSp>
        <p:nvGrpSpPr>
          <p:cNvPr id="2" name="Group 22"/>
          <p:cNvGrpSpPr/>
          <p:nvPr/>
        </p:nvGrpSpPr>
        <p:grpSpPr>
          <a:xfrm>
            <a:off x="2742546" y="116215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10" name="Object 2"/>
            <p:cNvGraphicFramePr>
              <a:graphicFrameLocks noChangeAspect="1"/>
            </p:cNvGraphicFramePr>
            <p:nvPr/>
          </p:nvGraphicFramePr>
          <p:xfrm>
            <a:off x="4269597" y="1896187"/>
            <a:ext cx="620034" cy="182450"/>
          </p:xfrm>
          <a:graphic>
            <a:graphicData uri="http://schemas.openxmlformats.org/presentationml/2006/ole">
              <p:oleObj spid="_x0000_s368644" name="CS ChemDraw Drawing" r:id="rId3" imgW="1014619" imgH="243270" progId="ChemDraw.Document.6.0">
                <p:embed/>
              </p:oleObj>
            </a:graphicData>
          </a:graphic>
        </p:graphicFrame>
      </p:grpSp>
      <p:grpSp>
        <p:nvGrpSpPr>
          <p:cNvPr id="3" name="Group 10"/>
          <p:cNvGrpSpPr/>
          <p:nvPr/>
        </p:nvGrpSpPr>
        <p:grpSpPr>
          <a:xfrm>
            <a:off x="2338814" y="2103545"/>
            <a:ext cx="1719730" cy="841665"/>
            <a:chOff x="3733861" y="3595608"/>
            <a:chExt cx="1719730" cy="841665"/>
          </a:xfrm>
        </p:grpSpPr>
        <p:sp>
          <p:nvSpPr>
            <p:cNvPr id="12" name="Text Box 5"/>
            <p:cNvSpPr txBox="1">
              <a:spLocks noChangeArrowheads="1"/>
            </p:cNvSpPr>
            <p:nvPr/>
          </p:nvSpPr>
          <p:spPr bwMode="auto">
            <a:xfrm>
              <a:off x="3733861" y="3818183"/>
              <a:ext cx="715516"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c</a:t>
              </a:r>
              <a:r>
                <a:rPr lang="en-US" sz="2400" dirty="0"/>
                <a:t> = </a:t>
              </a:r>
              <a:endParaRPr lang="en-US" sz="2400" i="1" dirty="0"/>
            </a:p>
          </p:txBody>
        </p:sp>
        <p:sp>
          <p:nvSpPr>
            <p:cNvPr id="13" name="Text Box 7"/>
            <p:cNvSpPr txBox="1">
              <a:spLocks noChangeArrowheads="1"/>
            </p:cNvSpPr>
            <p:nvPr/>
          </p:nvSpPr>
          <p:spPr bwMode="auto">
            <a:xfrm>
              <a:off x="4333940" y="3597583"/>
              <a:ext cx="623889" cy="461665"/>
            </a:xfrm>
            <a:prstGeom prst="rect">
              <a:avLst/>
            </a:prstGeom>
            <a:noFill/>
            <a:ln w="9525">
              <a:noFill/>
              <a:miter lim="800000"/>
              <a:headEnd/>
              <a:tailEnd/>
            </a:ln>
            <a:effectLst/>
          </p:spPr>
          <p:txBody>
            <a:bodyPr wrap="none">
              <a:spAutoFit/>
            </a:bodyPr>
            <a:lstStyle/>
            <a:p>
              <a:pPr eaLnBrk="1" hangingPunct="1"/>
              <a:r>
                <a:rPr lang="en-US" sz="2400" dirty="0" smtClean="0"/>
                <a:t>[C]</a:t>
              </a:r>
              <a:r>
                <a:rPr lang="en-US" sz="2400" baseline="30000" dirty="0" smtClean="0"/>
                <a:t>c</a:t>
              </a:r>
              <a:endParaRPr lang="en-US" sz="2400" dirty="0"/>
            </a:p>
          </p:txBody>
        </p:sp>
        <p:sp>
          <p:nvSpPr>
            <p:cNvPr id="14"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15" name="Text Box 7"/>
            <p:cNvSpPr txBox="1">
              <a:spLocks noChangeArrowheads="1"/>
            </p:cNvSpPr>
            <p:nvPr/>
          </p:nvSpPr>
          <p:spPr bwMode="auto">
            <a:xfrm>
              <a:off x="4783215" y="3595608"/>
              <a:ext cx="670376" cy="461665"/>
            </a:xfrm>
            <a:prstGeom prst="rect">
              <a:avLst/>
            </a:prstGeom>
            <a:noFill/>
            <a:ln w="9525">
              <a:noFill/>
              <a:miter lim="800000"/>
              <a:headEnd/>
              <a:tailEnd/>
            </a:ln>
            <a:effectLst/>
          </p:spPr>
          <p:txBody>
            <a:bodyPr wrap="none">
              <a:spAutoFit/>
            </a:bodyPr>
            <a:lstStyle/>
            <a:p>
              <a:pPr eaLnBrk="1" hangingPunct="1"/>
              <a:r>
                <a:rPr lang="en-US" sz="2400" dirty="0" smtClean="0"/>
                <a:t>[D]</a:t>
              </a:r>
              <a:r>
                <a:rPr lang="en-US" sz="2400" baseline="30000" dirty="0" smtClean="0"/>
                <a:t>d</a:t>
              </a:r>
              <a:endParaRPr lang="en-US" sz="2400" dirty="0"/>
            </a:p>
          </p:txBody>
        </p:sp>
        <p:sp>
          <p:nvSpPr>
            <p:cNvPr id="16" name="Text Box 7"/>
            <p:cNvSpPr txBox="1">
              <a:spLocks noChangeArrowheads="1"/>
            </p:cNvSpPr>
            <p:nvPr/>
          </p:nvSpPr>
          <p:spPr bwMode="auto">
            <a:xfrm>
              <a:off x="4308215" y="3975608"/>
              <a:ext cx="649537" cy="461665"/>
            </a:xfrm>
            <a:prstGeom prst="rect">
              <a:avLst/>
            </a:prstGeom>
            <a:noFill/>
            <a:ln w="9525">
              <a:noFill/>
              <a:miter lim="800000"/>
              <a:headEnd/>
              <a:tailEnd/>
            </a:ln>
            <a:effectLst/>
          </p:spPr>
          <p:txBody>
            <a:bodyPr wrap="none">
              <a:spAutoFit/>
            </a:bodyPr>
            <a:lstStyle/>
            <a:p>
              <a:pPr eaLnBrk="1" hangingPunct="1"/>
              <a:r>
                <a:rPr lang="en-US" sz="2400" dirty="0" smtClean="0"/>
                <a:t>[A]</a:t>
              </a:r>
              <a:r>
                <a:rPr lang="en-US" sz="2400" baseline="30000" dirty="0" smtClean="0"/>
                <a:t>a</a:t>
              </a:r>
              <a:endParaRPr lang="en-US" sz="2400" dirty="0"/>
            </a:p>
          </p:txBody>
        </p:sp>
        <p:sp>
          <p:nvSpPr>
            <p:cNvPr id="17" name="Text Box 7"/>
            <p:cNvSpPr txBox="1">
              <a:spLocks noChangeArrowheads="1"/>
            </p:cNvSpPr>
            <p:nvPr/>
          </p:nvSpPr>
          <p:spPr bwMode="auto">
            <a:xfrm>
              <a:off x="4804991" y="3973633"/>
              <a:ext cx="647934" cy="461665"/>
            </a:xfrm>
            <a:prstGeom prst="rect">
              <a:avLst/>
            </a:prstGeom>
            <a:noFill/>
            <a:ln w="9525">
              <a:noFill/>
              <a:miter lim="800000"/>
              <a:headEnd/>
              <a:tailEnd/>
            </a:ln>
            <a:effectLst/>
          </p:spPr>
          <p:txBody>
            <a:bodyPr wrap="none">
              <a:spAutoFit/>
            </a:bodyPr>
            <a:lstStyle/>
            <a:p>
              <a:pPr eaLnBrk="1" hangingPunct="1"/>
              <a:r>
                <a:rPr lang="en-US" sz="2400" dirty="0" smtClean="0"/>
                <a:t>[B]</a:t>
              </a:r>
              <a:r>
                <a:rPr lang="en-US" sz="2400" baseline="30000" dirty="0" smtClean="0"/>
                <a:t>b</a:t>
              </a:r>
              <a:endParaRPr lang="en-US" sz="2400" dirty="0"/>
            </a:p>
          </p:txBody>
        </p:sp>
      </p:grpSp>
      <p:grpSp>
        <p:nvGrpSpPr>
          <p:cNvPr id="8" name="Group 17"/>
          <p:cNvGrpSpPr/>
          <p:nvPr/>
        </p:nvGrpSpPr>
        <p:grpSpPr>
          <a:xfrm>
            <a:off x="4766867" y="2069171"/>
            <a:ext cx="1682581" cy="875786"/>
            <a:chOff x="3685385" y="3561487"/>
            <a:chExt cx="1682581" cy="875786"/>
          </a:xfrm>
        </p:grpSpPr>
        <p:sp>
          <p:nvSpPr>
            <p:cNvPr id="19"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smtClean="0"/>
                <a:t>K</a:t>
              </a:r>
              <a:r>
                <a:rPr lang="en-US" sz="2400" i="1" baseline="-25000" dirty="0" err="1" smtClean="0"/>
                <a:t>p</a:t>
              </a:r>
              <a:r>
                <a:rPr lang="en-US" sz="2400" i="1" baseline="-25000" dirty="0" smtClean="0"/>
                <a:t>  </a:t>
              </a:r>
              <a:r>
                <a:rPr lang="en-US" sz="2400" dirty="0" smtClean="0"/>
                <a:t>= </a:t>
              </a:r>
              <a:endParaRPr lang="en-US" sz="2400" i="1" dirty="0"/>
            </a:p>
          </p:txBody>
        </p:sp>
        <p:sp>
          <p:nvSpPr>
            <p:cNvPr id="20" name="Text Box 7"/>
            <p:cNvSpPr txBox="1">
              <a:spLocks noChangeArrowheads="1"/>
            </p:cNvSpPr>
            <p:nvPr/>
          </p:nvSpPr>
          <p:spPr bwMode="auto">
            <a:xfrm>
              <a:off x="4333940" y="3561487"/>
              <a:ext cx="538930" cy="461665"/>
            </a:xfrm>
            <a:prstGeom prst="rect">
              <a:avLst/>
            </a:prstGeom>
            <a:noFill/>
            <a:ln w="9525">
              <a:noFill/>
              <a:miter lim="800000"/>
              <a:headEnd/>
              <a:tailEnd/>
            </a:ln>
            <a:effectLst/>
          </p:spPr>
          <p:txBody>
            <a:bodyPr wrap="none">
              <a:spAutoFit/>
            </a:bodyPr>
            <a:lstStyle/>
            <a:p>
              <a:pPr eaLnBrk="1" hangingPunct="1"/>
              <a:r>
                <a:rPr lang="en-US" sz="2400" dirty="0" err="1" smtClean="0"/>
                <a:t>P</a:t>
              </a:r>
              <a:r>
                <a:rPr lang="en-US" sz="2400" baseline="-25000" dirty="0" err="1" smtClean="0"/>
                <a:t>C</a:t>
              </a:r>
              <a:r>
                <a:rPr lang="en-US" sz="2400" baseline="30000" dirty="0" err="1" smtClean="0"/>
                <a:t>c</a:t>
              </a:r>
              <a:endParaRPr lang="en-US" sz="2400" dirty="0"/>
            </a:p>
          </p:txBody>
        </p:sp>
        <p:sp>
          <p:nvSpPr>
            <p:cNvPr id="21"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22" name="Text Box 7"/>
            <p:cNvSpPr txBox="1">
              <a:spLocks noChangeArrowheads="1"/>
            </p:cNvSpPr>
            <p:nvPr/>
          </p:nvSpPr>
          <p:spPr bwMode="auto">
            <a:xfrm>
              <a:off x="4783215" y="3571544"/>
              <a:ext cx="577402"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D</a:t>
              </a:r>
              <a:r>
                <a:rPr lang="en-US" sz="2400" baseline="30000" dirty="0" err="1" smtClean="0"/>
                <a:t>d</a:t>
              </a:r>
              <a:endParaRPr lang="en-US" sz="2400" dirty="0"/>
            </a:p>
          </p:txBody>
        </p:sp>
        <p:sp>
          <p:nvSpPr>
            <p:cNvPr id="23" name="Text Box 7"/>
            <p:cNvSpPr txBox="1">
              <a:spLocks noChangeArrowheads="1"/>
            </p:cNvSpPr>
            <p:nvPr/>
          </p:nvSpPr>
          <p:spPr bwMode="auto">
            <a:xfrm>
              <a:off x="4308215" y="3975608"/>
              <a:ext cx="537070"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A</a:t>
              </a:r>
              <a:r>
                <a:rPr lang="en-US" sz="2400" baseline="30000" dirty="0" err="1" smtClean="0"/>
                <a:t>a</a:t>
              </a:r>
              <a:endParaRPr lang="en-US" sz="2400" dirty="0"/>
            </a:p>
          </p:txBody>
        </p:sp>
        <p:sp>
          <p:nvSpPr>
            <p:cNvPr id="24" name="Text Box 7"/>
            <p:cNvSpPr txBox="1">
              <a:spLocks noChangeArrowheads="1"/>
            </p:cNvSpPr>
            <p:nvPr/>
          </p:nvSpPr>
          <p:spPr bwMode="auto">
            <a:xfrm>
              <a:off x="4804991" y="3973633"/>
              <a:ext cx="562975" cy="461665"/>
            </a:xfrm>
            <a:prstGeom prst="rect">
              <a:avLst/>
            </a:prstGeom>
            <a:noFill/>
            <a:ln w="9525">
              <a:noFill/>
              <a:miter lim="800000"/>
              <a:headEnd/>
              <a:tailEnd/>
            </a:ln>
            <a:effectLst/>
          </p:spPr>
          <p:txBody>
            <a:bodyPr wrap="none">
              <a:spAutoFit/>
            </a:bodyPr>
            <a:lstStyle/>
            <a:p>
              <a:r>
                <a:rPr lang="en-US" sz="2400" dirty="0" err="1" smtClean="0"/>
                <a:t>P</a:t>
              </a:r>
              <a:r>
                <a:rPr lang="en-US" sz="2400" baseline="-25000" dirty="0" err="1" smtClean="0"/>
                <a:t>B</a:t>
              </a:r>
              <a:r>
                <a:rPr lang="en-US" sz="2400" baseline="30000" dirty="0" err="1" smtClean="0"/>
                <a:t>b</a:t>
              </a:r>
              <a:endParaRPr lang="en-US" sz="2400" dirty="0"/>
            </a:p>
          </p:txBody>
        </p:sp>
      </p:grpSp>
      <p:sp>
        <p:nvSpPr>
          <p:cNvPr id="26" name="Slide Number Placeholder 25"/>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638604" y="355192"/>
            <a:ext cx="7876066" cy="646331"/>
          </a:xfrm>
          <a:prstGeom prst="rect">
            <a:avLst/>
          </a:prstGeom>
          <a:noFill/>
          <a:ln w="9525">
            <a:noFill/>
            <a:miter lim="800000"/>
            <a:headEnd/>
            <a:tailEnd/>
          </a:ln>
        </p:spPr>
        <p:txBody>
          <a:bodyPr wrap="none">
            <a:spAutoFit/>
          </a:bodyPr>
          <a:lstStyle/>
          <a:p>
            <a:pPr algn="ctr"/>
            <a:r>
              <a:rPr lang="en-US" sz="3600" u="sng" dirty="0"/>
              <a:t>Writing Equilibrium Constant Expressions</a:t>
            </a:r>
          </a:p>
        </p:txBody>
      </p:sp>
      <p:sp>
        <p:nvSpPr>
          <p:cNvPr id="16387" name="Text Box 3"/>
          <p:cNvSpPr txBox="1">
            <a:spLocks noChangeArrowheads="1"/>
          </p:cNvSpPr>
          <p:nvPr/>
        </p:nvSpPr>
        <p:spPr bwMode="auto">
          <a:xfrm>
            <a:off x="228600" y="1247288"/>
            <a:ext cx="8686800" cy="4062651"/>
          </a:xfrm>
          <a:prstGeom prst="rect">
            <a:avLst/>
          </a:prstGeom>
          <a:noFill/>
          <a:ln w="9525">
            <a:noFill/>
            <a:miter lim="800000"/>
            <a:headEnd/>
            <a:tailEnd/>
          </a:ln>
        </p:spPr>
        <p:txBody>
          <a:bodyPr>
            <a:spAutoFit/>
          </a:bodyPr>
          <a:lstStyle/>
          <a:p>
            <a:pPr marL="457200" indent="-457200">
              <a:spcBef>
                <a:spcPct val="50000"/>
              </a:spcBef>
              <a:spcAft>
                <a:spcPts val="1200"/>
              </a:spcAft>
              <a:buFontTx/>
              <a:buAutoNum type="arabicPeriod"/>
            </a:pPr>
            <a:r>
              <a:rPr lang="en-US" sz="2400" dirty="0"/>
              <a:t>The concentrations of the reacting species in the condensed phase are expressed in </a:t>
            </a:r>
            <a:r>
              <a:rPr lang="en-US" sz="2400" i="1" dirty="0"/>
              <a:t>M</a:t>
            </a:r>
            <a:r>
              <a:rPr lang="en-US" sz="2400" dirty="0"/>
              <a:t>.  In the gaseous phase, the concentrations can be expressed in </a:t>
            </a:r>
            <a:r>
              <a:rPr lang="en-US" sz="2400" i="1" dirty="0"/>
              <a:t>M</a:t>
            </a:r>
            <a:r>
              <a:rPr lang="en-US" sz="2400" dirty="0"/>
              <a:t> or in atm.</a:t>
            </a:r>
          </a:p>
          <a:p>
            <a:pPr marL="457200" indent="-457200">
              <a:spcBef>
                <a:spcPct val="50000"/>
              </a:spcBef>
              <a:spcAft>
                <a:spcPts val="1200"/>
              </a:spcAft>
              <a:buFontTx/>
              <a:buAutoNum type="arabicPeriod"/>
            </a:pPr>
            <a:r>
              <a:rPr lang="en-US" sz="2400" dirty="0"/>
              <a:t>The concentrations of </a:t>
            </a:r>
            <a:r>
              <a:rPr lang="en-US" sz="2400" u="sng" dirty="0"/>
              <a:t>pure solids, pure liquids and solvents do not appear in the equilibrium </a:t>
            </a:r>
            <a:r>
              <a:rPr lang="en-US" sz="2400" dirty="0"/>
              <a:t>constant expressions.</a:t>
            </a:r>
          </a:p>
          <a:p>
            <a:pPr marL="457200" indent="-457200">
              <a:spcBef>
                <a:spcPct val="50000"/>
              </a:spcBef>
              <a:spcAft>
                <a:spcPts val="1200"/>
              </a:spcAft>
              <a:buFontTx/>
              <a:buAutoNum type="arabicPeriod"/>
            </a:pPr>
            <a:r>
              <a:rPr lang="en-US" sz="2400" dirty="0"/>
              <a:t>The equilibrium constant is a </a:t>
            </a:r>
            <a:r>
              <a:rPr lang="en-US" sz="2400" u="sng" dirty="0"/>
              <a:t>dimensionless quantity</a:t>
            </a:r>
            <a:r>
              <a:rPr lang="en-US" sz="2400" dirty="0"/>
              <a:t>.</a:t>
            </a:r>
          </a:p>
          <a:p>
            <a:pPr marL="457200" indent="-457200">
              <a:spcBef>
                <a:spcPct val="50000"/>
              </a:spcBef>
              <a:spcAft>
                <a:spcPts val="1200"/>
              </a:spcAft>
              <a:buFontTx/>
              <a:buAutoNum type="arabicPeriod"/>
            </a:pPr>
            <a:r>
              <a:rPr lang="en-US" sz="2400" dirty="0"/>
              <a:t>In quoting a value for the equilibrium constant, you must specify the balanced equation and the temperature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4"/>
            <a:ext cx="8229600" cy="1143000"/>
          </a:xfrm>
        </p:spPr>
        <p:txBody>
          <a:bodyPr>
            <a:normAutofit/>
          </a:bodyPr>
          <a:lstStyle/>
          <a:p>
            <a:r>
              <a:rPr lang="en-US" sz="4000" u="sng" dirty="0" smtClean="0"/>
              <a:t>Multiple </a:t>
            </a:r>
            <a:r>
              <a:rPr lang="en-US" sz="4000" u="sng" dirty="0" err="1" smtClean="0"/>
              <a:t>Equilibria</a:t>
            </a:r>
            <a:endParaRPr lang="en-US" sz="4000" u="sng" dirty="0"/>
          </a:p>
        </p:txBody>
      </p:sp>
      <p:sp>
        <p:nvSpPr>
          <p:cNvPr id="5" name="Content Placeholder 2"/>
          <p:cNvSpPr>
            <a:spLocks noGrp="1"/>
          </p:cNvSpPr>
          <p:nvPr>
            <p:ph sz="half" idx="1"/>
          </p:nvPr>
        </p:nvSpPr>
        <p:spPr>
          <a:xfrm>
            <a:off x="481914" y="1167706"/>
            <a:ext cx="8229600" cy="3391942"/>
          </a:xfrm>
        </p:spPr>
        <p:txBody>
          <a:bodyPr/>
          <a:lstStyle/>
          <a:p>
            <a:pPr lvl="1" eaLnBrk="1" hangingPunct="1">
              <a:lnSpc>
                <a:spcPts val="3000"/>
              </a:lnSpc>
              <a:spcAft>
                <a:spcPts val="1200"/>
              </a:spcAft>
            </a:pPr>
            <a:r>
              <a:rPr lang="en-US" altLang="en-US" sz="2800" dirty="0" smtClean="0"/>
              <a:t>A reaction can be an individual reaction step or a </a:t>
            </a:r>
            <a:r>
              <a:rPr lang="en-US" altLang="en-US" sz="2800" u="sng" dirty="0" smtClean="0"/>
              <a:t>multistep</a:t>
            </a:r>
            <a:r>
              <a:rPr lang="en-US" altLang="en-US" sz="2800" dirty="0" smtClean="0"/>
              <a:t> reaction</a:t>
            </a:r>
          </a:p>
          <a:p>
            <a:pPr lvl="1" eaLnBrk="1" hangingPunct="1">
              <a:lnSpc>
                <a:spcPts val="3000"/>
              </a:lnSpc>
              <a:spcAft>
                <a:spcPts val="1200"/>
              </a:spcAft>
            </a:pPr>
            <a:r>
              <a:rPr lang="en-US" altLang="en-US" sz="2800" dirty="0" smtClean="0"/>
              <a:t>If the overall reaction is the sum of two or more reactions, the overall reaction Equilibrium Constant is the </a:t>
            </a:r>
            <a:r>
              <a:rPr lang="en-US" altLang="en-US" sz="2800" u="sng" dirty="0" smtClean="0"/>
              <a:t>product</a:t>
            </a:r>
            <a:r>
              <a:rPr lang="en-US" altLang="en-US" sz="2800" dirty="0" smtClean="0"/>
              <a:t> of the Equilibrium Constants for the steps</a:t>
            </a:r>
          </a:p>
        </p:txBody>
      </p:sp>
      <p:grpSp>
        <p:nvGrpSpPr>
          <p:cNvPr id="8" name="Group 7"/>
          <p:cNvGrpSpPr/>
          <p:nvPr/>
        </p:nvGrpSpPr>
        <p:grpSpPr>
          <a:xfrm>
            <a:off x="2137725" y="4461826"/>
            <a:ext cx="5004481" cy="642552"/>
            <a:chOff x="2137725" y="4510216"/>
            <a:chExt cx="5004481" cy="642552"/>
          </a:xfrm>
        </p:grpSpPr>
        <p:sp>
          <p:nvSpPr>
            <p:cNvPr id="7" name="Rounded Rectangle 6"/>
            <p:cNvSpPr/>
            <p:nvPr/>
          </p:nvSpPr>
          <p:spPr>
            <a:xfrm>
              <a:off x="2137725" y="4510216"/>
              <a:ext cx="5004481" cy="642552"/>
            </a:xfrm>
            <a:prstGeom prst="roundRect">
              <a:avLst>
                <a:gd name="adj" fmla="val 320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7329" name="Object 6"/>
            <p:cNvGraphicFramePr>
              <a:graphicFrameLocks noChangeAspect="1"/>
            </p:cNvGraphicFramePr>
            <p:nvPr/>
          </p:nvGraphicFramePr>
          <p:xfrm>
            <a:off x="2332038" y="4589632"/>
            <a:ext cx="4572000" cy="508000"/>
          </p:xfrm>
          <a:graphic>
            <a:graphicData uri="http://schemas.openxmlformats.org/presentationml/2006/ole">
              <p:oleObj spid="_x0000_s227332" name="Equation" r:id="rId3" imgW="3429000" imgH="381000" progId="">
                <p:embed/>
              </p:oleObj>
            </a:graphicData>
          </a:graphic>
        </p:graphicFrame>
      </p:grpSp>
      <p:sp>
        <p:nvSpPr>
          <p:cNvPr id="9" name="Slide Number Placeholder 8"/>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44843" y="1019421"/>
            <a:ext cx="8229600" cy="846445"/>
          </a:xfrm>
        </p:spPr>
        <p:txBody>
          <a:bodyPr>
            <a:normAutofit/>
          </a:bodyPr>
          <a:lstStyle/>
          <a:p>
            <a:pPr marL="0" indent="0">
              <a:buNone/>
            </a:pPr>
            <a:r>
              <a:rPr lang="en-US" sz="2400" dirty="0" smtClean="0"/>
              <a:t>Product </a:t>
            </a:r>
            <a:r>
              <a:rPr lang="en-US" sz="2400" dirty="0"/>
              <a:t>molecules of one equilibrium constant are involved in a second equilibrium process.</a:t>
            </a:r>
          </a:p>
        </p:txBody>
      </p:sp>
      <p:sp>
        <p:nvSpPr>
          <p:cNvPr id="69637" name="Text Box 5"/>
          <p:cNvSpPr txBox="1">
            <a:spLocks noChangeArrowheads="1"/>
          </p:cNvSpPr>
          <p:nvPr/>
        </p:nvSpPr>
        <p:spPr bwMode="auto">
          <a:xfrm>
            <a:off x="1326297" y="2051208"/>
            <a:ext cx="2829621"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dirty="0" smtClean="0"/>
              <a:t>A + B          C + D</a:t>
            </a:r>
          </a:p>
        </p:txBody>
      </p:sp>
      <p:sp>
        <p:nvSpPr>
          <p:cNvPr id="69642" name="Text Box 10"/>
          <p:cNvSpPr txBox="1">
            <a:spLocks noChangeArrowheads="1"/>
          </p:cNvSpPr>
          <p:nvPr/>
        </p:nvSpPr>
        <p:spPr bwMode="auto">
          <a:xfrm>
            <a:off x="1326297" y="2543421"/>
            <a:ext cx="2759089"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dirty="0" smtClean="0"/>
              <a:t>C + D          E + F</a:t>
            </a:r>
          </a:p>
        </p:txBody>
      </p:sp>
      <p:sp>
        <p:nvSpPr>
          <p:cNvPr id="69646" name="Line 14"/>
          <p:cNvSpPr>
            <a:spLocks noChangeShapeType="1"/>
          </p:cNvSpPr>
          <p:nvPr/>
        </p:nvSpPr>
        <p:spPr bwMode="auto">
          <a:xfrm>
            <a:off x="1326297" y="3113892"/>
            <a:ext cx="266700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3200" smtClean="0"/>
          </a:p>
        </p:txBody>
      </p:sp>
      <p:sp>
        <p:nvSpPr>
          <p:cNvPr id="69648" name="Text Box 16"/>
          <p:cNvSpPr txBox="1">
            <a:spLocks noChangeArrowheads="1"/>
          </p:cNvSpPr>
          <p:nvPr/>
        </p:nvSpPr>
        <p:spPr bwMode="auto">
          <a:xfrm>
            <a:off x="1326297" y="3153021"/>
            <a:ext cx="2746265"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dirty="0" smtClean="0"/>
              <a:t>A + B          E + F</a:t>
            </a:r>
          </a:p>
        </p:txBody>
      </p:sp>
      <p:grpSp>
        <p:nvGrpSpPr>
          <p:cNvPr id="8" name="Group 20"/>
          <p:cNvGrpSpPr>
            <a:grpSpLocks/>
          </p:cNvGrpSpPr>
          <p:nvPr/>
        </p:nvGrpSpPr>
        <p:grpSpPr bwMode="auto">
          <a:xfrm>
            <a:off x="4438127" y="2034740"/>
            <a:ext cx="544513" cy="646114"/>
            <a:chOff x="758" y="1899"/>
            <a:chExt cx="343" cy="407"/>
          </a:xfrm>
        </p:grpSpPr>
        <p:sp>
          <p:nvSpPr>
            <p:cNvPr id="69653" name="Text Box 21"/>
            <p:cNvSpPr txBox="1">
              <a:spLocks noChangeArrowheads="1"/>
            </p:cNvSpPr>
            <p:nvPr/>
          </p:nvSpPr>
          <p:spPr bwMode="auto">
            <a:xfrm>
              <a:off x="758" y="1945"/>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smtClean="0"/>
                <a:t>K</a:t>
              </a:r>
              <a:r>
                <a:rPr lang="en-US" sz="2800" i="1" baseline="-25000" dirty="0" err="1" smtClean="0"/>
                <a:t>c</a:t>
              </a:r>
              <a:r>
                <a:rPr lang="en-US" sz="2800" dirty="0" smtClean="0"/>
                <a:t> </a:t>
              </a:r>
              <a:endParaRPr lang="en-US" sz="2800" i="1" dirty="0" smtClean="0"/>
            </a:p>
          </p:txBody>
        </p:sp>
        <p:sp>
          <p:nvSpPr>
            <p:cNvPr id="69654" name="Text Box 22"/>
            <p:cNvSpPr txBox="1">
              <a:spLocks noChangeArrowheads="1"/>
            </p:cNvSpPr>
            <p:nvPr/>
          </p:nvSpPr>
          <p:spPr bwMode="auto">
            <a:xfrm>
              <a:off x="888" y="1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dirty="0" smtClean="0"/>
                <a:t>‘</a:t>
              </a:r>
            </a:p>
          </p:txBody>
        </p:sp>
      </p:grpSp>
      <p:grpSp>
        <p:nvGrpSpPr>
          <p:cNvPr id="9" name="Group 23"/>
          <p:cNvGrpSpPr>
            <a:grpSpLocks/>
          </p:cNvGrpSpPr>
          <p:nvPr/>
        </p:nvGrpSpPr>
        <p:grpSpPr bwMode="auto">
          <a:xfrm>
            <a:off x="4436069" y="2555785"/>
            <a:ext cx="566738" cy="646114"/>
            <a:chOff x="936" y="2899"/>
            <a:chExt cx="357" cy="407"/>
          </a:xfrm>
        </p:grpSpPr>
        <p:sp>
          <p:nvSpPr>
            <p:cNvPr id="69656" name="Text Box 24"/>
            <p:cNvSpPr txBox="1">
              <a:spLocks noChangeArrowheads="1"/>
            </p:cNvSpPr>
            <p:nvPr/>
          </p:nvSpPr>
          <p:spPr bwMode="auto">
            <a:xfrm>
              <a:off x="936" y="2948"/>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smtClean="0"/>
                <a:t>K</a:t>
              </a:r>
              <a:r>
                <a:rPr lang="en-US" sz="2800" i="1" baseline="-25000" smtClean="0"/>
                <a:t>c</a:t>
              </a:r>
              <a:r>
                <a:rPr lang="en-US" sz="2800" smtClean="0"/>
                <a:t> </a:t>
              </a:r>
              <a:endParaRPr lang="en-US" sz="2800" i="1" smtClean="0"/>
            </a:p>
          </p:txBody>
        </p:sp>
        <p:sp>
          <p:nvSpPr>
            <p:cNvPr id="69657" name="Text Box 25"/>
            <p:cNvSpPr txBox="1">
              <a:spLocks noChangeArrowheads="1"/>
            </p:cNvSpPr>
            <p:nvPr/>
          </p:nvSpPr>
          <p:spPr bwMode="auto">
            <a:xfrm>
              <a:off x="110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smtClean="0"/>
                <a:t>‘</a:t>
              </a:r>
            </a:p>
          </p:txBody>
        </p:sp>
        <p:sp>
          <p:nvSpPr>
            <p:cNvPr id="69658" name="Text Box 26"/>
            <p:cNvSpPr txBox="1">
              <a:spLocks noChangeArrowheads="1"/>
            </p:cNvSpPr>
            <p:nvPr/>
          </p:nvSpPr>
          <p:spPr bwMode="auto">
            <a:xfrm>
              <a:off x="106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dirty="0" smtClean="0"/>
                <a:t>‘</a:t>
              </a:r>
            </a:p>
          </p:txBody>
        </p:sp>
      </p:grpSp>
      <p:sp>
        <p:nvSpPr>
          <p:cNvPr id="69659" name="Text Box 27"/>
          <p:cNvSpPr txBox="1">
            <a:spLocks noChangeArrowheads="1"/>
          </p:cNvSpPr>
          <p:nvPr/>
        </p:nvSpPr>
        <p:spPr bwMode="auto">
          <a:xfrm>
            <a:off x="4436069" y="3150963"/>
            <a:ext cx="462819" cy="5232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smtClean="0"/>
              <a:t>K</a:t>
            </a:r>
            <a:r>
              <a:rPr lang="en-US" sz="2800" i="1" baseline="-25000" dirty="0" err="1" smtClean="0"/>
              <a:t>c</a:t>
            </a:r>
            <a:endParaRPr lang="en-US" sz="2800" i="1" dirty="0" smtClean="0"/>
          </a:p>
        </p:txBody>
      </p:sp>
      <p:grpSp>
        <p:nvGrpSpPr>
          <p:cNvPr id="10" name="Group 28"/>
          <p:cNvGrpSpPr>
            <a:grpSpLocks/>
          </p:cNvGrpSpPr>
          <p:nvPr/>
        </p:nvGrpSpPr>
        <p:grpSpPr bwMode="auto">
          <a:xfrm>
            <a:off x="918510" y="4390768"/>
            <a:ext cx="1903413" cy="646114"/>
            <a:chOff x="1382" y="2328"/>
            <a:chExt cx="1199" cy="407"/>
          </a:xfrm>
        </p:grpSpPr>
        <p:sp>
          <p:nvSpPr>
            <p:cNvPr id="69661" name="Text Box 29"/>
            <p:cNvSpPr txBox="1">
              <a:spLocks noChangeArrowheads="1"/>
            </p:cNvSpPr>
            <p:nvPr/>
          </p:nvSpPr>
          <p:spPr bwMode="auto">
            <a:xfrm>
              <a:off x="1382" y="2377"/>
              <a:ext cx="508"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smtClean="0"/>
                <a:t>K</a:t>
              </a:r>
              <a:r>
                <a:rPr lang="en-US" sz="2800" i="1" baseline="-25000" dirty="0" err="1" smtClean="0"/>
                <a:t>c</a:t>
              </a:r>
              <a:r>
                <a:rPr lang="en-US" sz="2800" dirty="0" smtClean="0"/>
                <a:t> = </a:t>
              </a:r>
              <a:endParaRPr lang="en-US" sz="2800" i="1" dirty="0" smtClean="0"/>
            </a:p>
          </p:txBody>
        </p:sp>
        <p:grpSp>
          <p:nvGrpSpPr>
            <p:cNvPr id="11" name="Group 30"/>
            <p:cNvGrpSpPr>
              <a:grpSpLocks/>
            </p:cNvGrpSpPr>
            <p:nvPr/>
          </p:nvGrpSpPr>
          <p:grpSpPr bwMode="auto">
            <a:xfrm>
              <a:off x="2224" y="2328"/>
              <a:ext cx="357" cy="407"/>
              <a:chOff x="936" y="2899"/>
              <a:chExt cx="357" cy="407"/>
            </a:xfrm>
          </p:grpSpPr>
          <p:sp>
            <p:nvSpPr>
              <p:cNvPr id="69663" name="Text Box 31"/>
              <p:cNvSpPr txBox="1">
                <a:spLocks noChangeArrowheads="1"/>
              </p:cNvSpPr>
              <p:nvPr/>
            </p:nvSpPr>
            <p:spPr bwMode="auto">
              <a:xfrm>
                <a:off x="936" y="2948"/>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smtClean="0"/>
                  <a:t>K</a:t>
                </a:r>
                <a:r>
                  <a:rPr lang="en-US" sz="2800" i="1" baseline="-25000" smtClean="0"/>
                  <a:t>c</a:t>
                </a:r>
                <a:r>
                  <a:rPr lang="en-US" sz="2800" smtClean="0"/>
                  <a:t> </a:t>
                </a:r>
                <a:endParaRPr lang="en-US" sz="2800" i="1" smtClean="0"/>
              </a:p>
            </p:txBody>
          </p:sp>
          <p:sp>
            <p:nvSpPr>
              <p:cNvPr id="69664" name="Text Box 32"/>
              <p:cNvSpPr txBox="1">
                <a:spLocks noChangeArrowheads="1"/>
              </p:cNvSpPr>
              <p:nvPr/>
            </p:nvSpPr>
            <p:spPr bwMode="auto">
              <a:xfrm>
                <a:off x="110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smtClean="0"/>
                  <a:t>‘</a:t>
                </a:r>
              </a:p>
            </p:txBody>
          </p:sp>
          <p:sp>
            <p:nvSpPr>
              <p:cNvPr id="69665" name="Text Box 33"/>
              <p:cNvSpPr txBox="1">
                <a:spLocks noChangeArrowheads="1"/>
              </p:cNvSpPr>
              <p:nvPr/>
            </p:nvSpPr>
            <p:spPr bwMode="auto">
              <a:xfrm>
                <a:off x="106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dirty="0" smtClean="0"/>
                  <a:t>‘</a:t>
                </a:r>
              </a:p>
            </p:txBody>
          </p:sp>
        </p:grpSp>
        <p:grpSp>
          <p:nvGrpSpPr>
            <p:cNvPr id="12" name="Group 34"/>
            <p:cNvGrpSpPr>
              <a:grpSpLocks/>
            </p:cNvGrpSpPr>
            <p:nvPr/>
          </p:nvGrpSpPr>
          <p:grpSpPr bwMode="auto">
            <a:xfrm>
              <a:off x="1847" y="2328"/>
              <a:ext cx="343" cy="407"/>
              <a:chOff x="758" y="1899"/>
              <a:chExt cx="343" cy="407"/>
            </a:xfrm>
          </p:grpSpPr>
          <p:sp>
            <p:nvSpPr>
              <p:cNvPr id="69667" name="Text Box 35"/>
              <p:cNvSpPr txBox="1">
                <a:spLocks noChangeArrowheads="1"/>
              </p:cNvSpPr>
              <p:nvPr/>
            </p:nvSpPr>
            <p:spPr bwMode="auto">
              <a:xfrm>
                <a:off x="758" y="1945"/>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smtClean="0"/>
                  <a:t>K</a:t>
                </a:r>
                <a:r>
                  <a:rPr lang="en-US" sz="2800" i="1" baseline="-25000" smtClean="0"/>
                  <a:t>c</a:t>
                </a:r>
                <a:r>
                  <a:rPr lang="en-US" sz="2800" smtClean="0"/>
                  <a:t> </a:t>
                </a:r>
                <a:endParaRPr lang="en-US" sz="2800" i="1" smtClean="0"/>
              </a:p>
            </p:txBody>
          </p:sp>
          <p:sp>
            <p:nvSpPr>
              <p:cNvPr id="69668" name="Text Box 36"/>
              <p:cNvSpPr txBox="1">
                <a:spLocks noChangeArrowheads="1"/>
              </p:cNvSpPr>
              <p:nvPr/>
            </p:nvSpPr>
            <p:spPr bwMode="auto">
              <a:xfrm>
                <a:off x="888" y="1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smtClean="0"/>
                  <a:t>‘</a:t>
                </a:r>
              </a:p>
            </p:txBody>
          </p:sp>
        </p:grpSp>
        <p:sp>
          <p:nvSpPr>
            <p:cNvPr id="69669" name="Text Box 37"/>
            <p:cNvSpPr txBox="1">
              <a:spLocks noChangeArrowheads="1"/>
            </p:cNvSpPr>
            <p:nvPr/>
          </p:nvSpPr>
          <p:spPr bwMode="auto">
            <a:xfrm>
              <a:off x="2080" y="2376"/>
              <a:ext cx="214"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dirty="0" smtClean="0"/>
                <a:t>x</a:t>
              </a:r>
            </a:p>
          </p:txBody>
        </p:sp>
      </p:grpSp>
      <p:grpSp>
        <p:nvGrpSpPr>
          <p:cNvPr id="13" name="Group 38"/>
          <p:cNvGrpSpPr>
            <a:grpSpLocks/>
          </p:cNvGrpSpPr>
          <p:nvPr/>
        </p:nvGrpSpPr>
        <p:grpSpPr bwMode="auto">
          <a:xfrm>
            <a:off x="5912709" y="1898820"/>
            <a:ext cx="1671638" cy="928688"/>
            <a:chOff x="844" y="1440"/>
            <a:chExt cx="1053" cy="585"/>
          </a:xfrm>
        </p:grpSpPr>
        <p:grpSp>
          <p:nvGrpSpPr>
            <p:cNvPr id="14" name="Group 39"/>
            <p:cNvGrpSpPr>
              <a:grpSpLocks/>
            </p:cNvGrpSpPr>
            <p:nvPr/>
          </p:nvGrpSpPr>
          <p:grpSpPr bwMode="auto">
            <a:xfrm>
              <a:off x="844" y="1531"/>
              <a:ext cx="456" cy="407"/>
              <a:chOff x="758" y="1899"/>
              <a:chExt cx="456" cy="407"/>
            </a:xfrm>
          </p:grpSpPr>
          <p:sp>
            <p:nvSpPr>
              <p:cNvPr id="69672" name="Text Box 40"/>
              <p:cNvSpPr txBox="1">
                <a:spLocks noChangeArrowheads="1"/>
              </p:cNvSpPr>
              <p:nvPr/>
            </p:nvSpPr>
            <p:spPr bwMode="auto">
              <a:xfrm>
                <a:off x="758" y="1945"/>
                <a:ext cx="456"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smtClean="0"/>
                  <a:t>K</a:t>
                </a:r>
                <a:r>
                  <a:rPr lang="en-US" sz="2800" i="1" baseline="-25000" smtClean="0"/>
                  <a:t>c</a:t>
                </a:r>
                <a:r>
                  <a:rPr lang="en-US" sz="2800" smtClean="0"/>
                  <a:t> =</a:t>
                </a:r>
                <a:endParaRPr lang="en-US" sz="2800" i="1" smtClean="0"/>
              </a:p>
            </p:txBody>
          </p:sp>
          <p:sp>
            <p:nvSpPr>
              <p:cNvPr id="69673" name="Text Box 41"/>
              <p:cNvSpPr txBox="1">
                <a:spLocks noChangeArrowheads="1"/>
              </p:cNvSpPr>
              <p:nvPr/>
            </p:nvSpPr>
            <p:spPr bwMode="auto">
              <a:xfrm>
                <a:off x="888" y="1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smtClean="0"/>
                  <a:t>‘</a:t>
                </a:r>
              </a:p>
            </p:txBody>
          </p:sp>
        </p:grpSp>
        <p:grpSp>
          <p:nvGrpSpPr>
            <p:cNvPr id="15" name="Group 42"/>
            <p:cNvGrpSpPr>
              <a:grpSpLocks/>
            </p:cNvGrpSpPr>
            <p:nvPr/>
          </p:nvGrpSpPr>
          <p:grpSpPr bwMode="auto">
            <a:xfrm>
              <a:off x="1242" y="1440"/>
              <a:ext cx="655" cy="585"/>
              <a:chOff x="1532" y="1440"/>
              <a:chExt cx="655" cy="585"/>
            </a:xfrm>
          </p:grpSpPr>
          <p:sp>
            <p:nvSpPr>
              <p:cNvPr id="69675" name="Text Box 43"/>
              <p:cNvSpPr txBox="1">
                <a:spLocks noChangeArrowheads="1"/>
              </p:cNvSpPr>
              <p:nvPr/>
            </p:nvSpPr>
            <p:spPr bwMode="auto">
              <a:xfrm>
                <a:off x="1532" y="1440"/>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[C][D]</a:t>
                </a:r>
              </a:p>
            </p:txBody>
          </p:sp>
          <p:sp>
            <p:nvSpPr>
              <p:cNvPr id="69676" name="Text Box 44"/>
              <p:cNvSpPr txBox="1">
                <a:spLocks noChangeArrowheads="1"/>
              </p:cNvSpPr>
              <p:nvPr/>
            </p:nvSpPr>
            <p:spPr bwMode="auto">
              <a:xfrm>
                <a:off x="1535" y="1695"/>
                <a:ext cx="64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[A][B]</a:t>
                </a:r>
              </a:p>
            </p:txBody>
          </p:sp>
          <p:sp>
            <p:nvSpPr>
              <p:cNvPr id="69677" name="Line 45"/>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smtClean="0"/>
              </a:p>
            </p:txBody>
          </p:sp>
        </p:grpSp>
      </p:grpSp>
      <p:grpSp>
        <p:nvGrpSpPr>
          <p:cNvPr id="16" name="Group 46"/>
          <p:cNvGrpSpPr>
            <a:grpSpLocks/>
          </p:cNvGrpSpPr>
          <p:nvPr/>
        </p:nvGrpSpPr>
        <p:grpSpPr bwMode="auto">
          <a:xfrm>
            <a:off x="5912709" y="2813224"/>
            <a:ext cx="1652588" cy="928689"/>
            <a:chOff x="840" y="2049"/>
            <a:chExt cx="1041" cy="585"/>
          </a:xfrm>
        </p:grpSpPr>
        <p:sp>
          <p:nvSpPr>
            <p:cNvPr id="69679" name="Text Box 47"/>
            <p:cNvSpPr txBox="1">
              <a:spLocks noChangeArrowheads="1"/>
            </p:cNvSpPr>
            <p:nvPr/>
          </p:nvSpPr>
          <p:spPr bwMode="auto">
            <a:xfrm>
              <a:off x="840" y="2185"/>
              <a:ext cx="456"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smtClean="0"/>
                <a:t>K</a:t>
              </a:r>
              <a:r>
                <a:rPr lang="en-US" sz="2800" i="1" baseline="-25000" dirty="0" err="1" smtClean="0"/>
                <a:t>c</a:t>
              </a:r>
              <a:r>
                <a:rPr lang="en-US" sz="2800" dirty="0" smtClean="0"/>
                <a:t> =</a:t>
              </a:r>
              <a:endParaRPr lang="en-US" sz="2800" i="1" dirty="0" smtClean="0"/>
            </a:p>
          </p:txBody>
        </p:sp>
        <p:sp>
          <p:nvSpPr>
            <p:cNvPr id="69680" name="Text Box 48"/>
            <p:cNvSpPr txBox="1">
              <a:spLocks noChangeArrowheads="1"/>
            </p:cNvSpPr>
            <p:nvPr/>
          </p:nvSpPr>
          <p:spPr bwMode="auto">
            <a:xfrm>
              <a:off x="970" y="213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smtClean="0"/>
                <a:t>‘</a:t>
              </a:r>
            </a:p>
          </p:txBody>
        </p:sp>
        <p:sp>
          <p:nvSpPr>
            <p:cNvPr id="69681" name="Text Box 49"/>
            <p:cNvSpPr txBox="1">
              <a:spLocks noChangeArrowheads="1"/>
            </p:cNvSpPr>
            <p:nvPr/>
          </p:nvSpPr>
          <p:spPr bwMode="auto">
            <a:xfrm>
              <a:off x="1008" y="2136"/>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smtClean="0"/>
                <a:t>‘</a:t>
              </a:r>
            </a:p>
          </p:txBody>
        </p:sp>
        <p:grpSp>
          <p:nvGrpSpPr>
            <p:cNvPr id="17" name="Group 50"/>
            <p:cNvGrpSpPr>
              <a:grpSpLocks/>
            </p:cNvGrpSpPr>
            <p:nvPr/>
          </p:nvGrpSpPr>
          <p:grpSpPr bwMode="auto">
            <a:xfrm>
              <a:off x="1226" y="2049"/>
              <a:ext cx="655" cy="585"/>
              <a:chOff x="1534" y="1440"/>
              <a:chExt cx="655" cy="585"/>
            </a:xfrm>
          </p:grpSpPr>
          <p:sp>
            <p:nvSpPr>
              <p:cNvPr id="69683" name="Text Box 51"/>
              <p:cNvSpPr txBox="1">
                <a:spLocks noChangeArrowheads="1"/>
              </p:cNvSpPr>
              <p:nvPr/>
            </p:nvSpPr>
            <p:spPr bwMode="auto">
              <a:xfrm>
                <a:off x="1554" y="1440"/>
                <a:ext cx="60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smtClean="0"/>
                  <a:t>[E][F]</a:t>
                </a:r>
              </a:p>
            </p:txBody>
          </p:sp>
          <p:sp>
            <p:nvSpPr>
              <p:cNvPr id="69684" name="Text Box 52"/>
              <p:cNvSpPr txBox="1">
                <a:spLocks noChangeArrowheads="1"/>
              </p:cNvSpPr>
              <p:nvPr/>
            </p:nvSpPr>
            <p:spPr bwMode="auto">
              <a:xfrm>
                <a:off x="1534" y="1695"/>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[C][D]</a:t>
                </a:r>
              </a:p>
            </p:txBody>
          </p:sp>
          <p:sp>
            <p:nvSpPr>
              <p:cNvPr id="69685" name="Line 53"/>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smtClean="0"/>
              </a:p>
            </p:txBody>
          </p:sp>
        </p:grpSp>
      </p:grpSp>
      <p:grpSp>
        <p:nvGrpSpPr>
          <p:cNvPr id="18" name="Group 54"/>
          <p:cNvGrpSpPr>
            <a:grpSpLocks/>
          </p:cNvGrpSpPr>
          <p:nvPr/>
        </p:nvGrpSpPr>
        <p:grpSpPr bwMode="auto">
          <a:xfrm>
            <a:off x="6044511" y="4244200"/>
            <a:ext cx="1670051" cy="928688"/>
            <a:chOff x="2984" y="1617"/>
            <a:chExt cx="1052" cy="585"/>
          </a:xfrm>
        </p:grpSpPr>
        <p:grpSp>
          <p:nvGrpSpPr>
            <p:cNvPr id="19" name="Group 55"/>
            <p:cNvGrpSpPr>
              <a:grpSpLocks/>
            </p:cNvGrpSpPr>
            <p:nvPr/>
          </p:nvGrpSpPr>
          <p:grpSpPr bwMode="auto">
            <a:xfrm>
              <a:off x="3387" y="1617"/>
              <a:ext cx="649" cy="585"/>
              <a:chOff x="1535" y="1440"/>
              <a:chExt cx="649" cy="585"/>
            </a:xfrm>
          </p:grpSpPr>
          <p:sp>
            <p:nvSpPr>
              <p:cNvPr id="69688" name="Text Box 56"/>
              <p:cNvSpPr txBox="1">
                <a:spLocks noChangeArrowheads="1"/>
              </p:cNvSpPr>
              <p:nvPr/>
            </p:nvSpPr>
            <p:spPr bwMode="auto">
              <a:xfrm>
                <a:off x="1554" y="1440"/>
                <a:ext cx="60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smtClean="0"/>
                  <a:t>[E][F]</a:t>
                </a:r>
              </a:p>
            </p:txBody>
          </p:sp>
          <p:sp>
            <p:nvSpPr>
              <p:cNvPr id="69689" name="Text Box 57"/>
              <p:cNvSpPr txBox="1">
                <a:spLocks noChangeArrowheads="1"/>
              </p:cNvSpPr>
              <p:nvPr/>
            </p:nvSpPr>
            <p:spPr bwMode="auto">
              <a:xfrm>
                <a:off x="1535" y="1695"/>
                <a:ext cx="64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[A][B]</a:t>
                </a:r>
              </a:p>
            </p:txBody>
          </p:sp>
          <p:sp>
            <p:nvSpPr>
              <p:cNvPr id="69690" name="Line 58"/>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smtClean="0"/>
              </a:p>
            </p:txBody>
          </p:sp>
        </p:grpSp>
        <p:sp>
          <p:nvSpPr>
            <p:cNvPr id="69691" name="Text Box 59"/>
            <p:cNvSpPr txBox="1">
              <a:spLocks noChangeArrowheads="1"/>
            </p:cNvSpPr>
            <p:nvPr/>
          </p:nvSpPr>
          <p:spPr bwMode="auto">
            <a:xfrm>
              <a:off x="2984" y="1744"/>
              <a:ext cx="508"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smtClean="0"/>
                <a:t>K</a:t>
              </a:r>
              <a:r>
                <a:rPr lang="en-US" sz="2800" i="1" baseline="-25000" dirty="0" err="1" smtClean="0"/>
                <a:t>c</a:t>
              </a:r>
              <a:r>
                <a:rPr lang="en-US" sz="2800" dirty="0" smtClean="0"/>
                <a:t> = </a:t>
              </a:r>
              <a:endParaRPr lang="en-US" sz="2800" i="1" dirty="0" smtClean="0"/>
            </a:p>
          </p:txBody>
        </p:sp>
      </p:grpSp>
      <p:sp>
        <p:nvSpPr>
          <p:cNvPr id="60" name="Text Box 70"/>
          <p:cNvSpPr txBox="1">
            <a:spLocks noChangeArrowheads="1"/>
          </p:cNvSpPr>
          <p:nvPr/>
        </p:nvSpPr>
        <p:spPr bwMode="auto">
          <a:xfrm>
            <a:off x="387027" y="5513290"/>
            <a:ext cx="8313738" cy="1015663"/>
          </a:xfrm>
          <a:prstGeom prst="rect">
            <a:avLst/>
          </a:prstGeom>
          <a:noFill/>
          <a:ln w="9525">
            <a:noFill/>
            <a:miter lim="800000"/>
            <a:headEnd/>
            <a:tailEnd/>
          </a:ln>
        </p:spPr>
        <p:txBody>
          <a:bodyPr>
            <a:spAutoFit/>
          </a:bodyPr>
          <a:lstStyle/>
          <a:p>
            <a:r>
              <a:rPr lang="en-US" sz="2000" dirty="0"/>
              <a:t>If a reaction can be expressed as the sum of two or more reactions, the equilibrium constant for the overall reaction is given by the product of the equilibrium constants of the individual reactions.</a:t>
            </a:r>
          </a:p>
        </p:txBody>
      </p:sp>
      <p:graphicFrame>
        <p:nvGraphicFramePr>
          <p:cNvPr id="61" name="Object 2"/>
          <p:cNvGraphicFramePr>
            <a:graphicFrameLocks noChangeAspect="1"/>
          </p:cNvGraphicFramePr>
          <p:nvPr/>
        </p:nvGraphicFramePr>
        <p:xfrm>
          <a:off x="2330438" y="2260749"/>
          <a:ext cx="758645" cy="251102"/>
        </p:xfrm>
        <a:graphic>
          <a:graphicData uri="http://schemas.openxmlformats.org/presentationml/2006/ole">
            <p:oleObj spid="_x0000_s323594" name="CS ChemDraw Drawing" r:id="rId4" imgW="1014619" imgH="243270" progId="ChemDraw.Document.6.0">
              <p:embed/>
            </p:oleObj>
          </a:graphicData>
        </a:graphic>
      </p:graphicFrame>
      <p:graphicFrame>
        <p:nvGraphicFramePr>
          <p:cNvPr id="323586" name="Object 2"/>
          <p:cNvGraphicFramePr>
            <a:graphicFrameLocks noChangeAspect="1"/>
          </p:cNvGraphicFramePr>
          <p:nvPr/>
        </p:nvGraphicFramePr>
        <p:xfrm>
          <a:off x="2347661" y="2747437"/>
          <a:ext cx="757237" cy="250825"/>
        </p:xfrm>
        <a:graphic>
          <a:graphicData uri="http://schemas.openxmlformats.org/presentationml/2006/ole">
            <p:oleObj spid="_x0000_s323595" name="CS ChemDraw Drawing" r:id="rId5" imgW="1014619" imgH="243270" progId="ChemDraw.Document.6.0">
              <p:embed/>
            </p:oleObj>
          </a:graphicData>
        </a:graphic>
      </p:graphicFrame>
      <p:graphicFrame>
        <p:nvGraphicFramePr>
          <p:cNvPr id="323587" name="Object 3"/>
          <p:cNvGraphicFramePr>
            <a:graphicFrameLocks noChangeAspect="1"/>
          </p:cNvGraphicFramePr>
          <p:nvPr/>
        </p:nvGraphicFramePr>
        <p:xfrm>
          <a:off x="2338822" y="3332067"/>
          <a:ext cx="757237" cy="250825"/>
        </p:xfrm>
        <a:graphic>
          <a:graphicData uri="http://schemas.openxmlformats.org/presentationml/2006/ole">
            <p:oleObj spid="_x0000_s323596" name="CS ChemDraw Drawing" r:id="rId6" imgW="1014619" imgH="243270" progId="ChemDraw.Document.6.0">
              <p:embed/>
            </p:oleObj>
          </a:graphicData>
        </a:graphic>
      </p:graphicFrame>
      <p:sp>
        <p:nvSpPr>
          <p:cNvPr id="65" name="Title 1"/>
          <p:cNvSpPr>
            <a:spLocks noGrp="1"/>
          </p:cNvSpPr>
          <p:nvPr>
            <p:ph type="title"/>
          </p:nvPr>
        </p:nvSpPr>
        <p:spPr>
          <a:xfrm>
            <a:off x="457200" y="2784"/>
            <a:ext cx="8229600" cy="1143000"/>
          </a:xfrm>
        </p:spPr>
        <p:txBody>
          <a:bodyPr>
            <a:normAutofit/>
          </a:bodyPr>
          <a:lstStyle/>
          <a:p>
            <a:r>
              <a:rPr lang="en-US" sz="4000" u="sng" dirty="0" smtClean="0"/>
              <a:t>Multiple </a:t>
            </a:r>
            <a:r>
              <a:rPr lang="en-US" sz="4000" u="sng" dirty="0" err="1" smtClean="0"/>
              <a:t>Equilibria</a:t>
            </a:r>
            <a:endParaRPr lang="en-US" sz="4000" u="sng" dirty="0"/>
          </a:p>
        </p:txBody>
      </p:sp>
      <p:grpSp>
        <p:nvGrpSpPr>
          <p:cNvPr id="70" name="Group 50"/>
          <p:cNvGrpSpPr>
            <a:grpSpLocks/>
          </p:cNvGrpSpPr>
          <p:nvPr/>
        </p:nvGrpSpPr>
        <p:grpSpPr bwMode="auto">
          <a:xfrm>
            <a:off x="4379538" y="4226229"/>
            <a:ext cx="1039813" cy="977902"/>
            <a:chOff x="1534" y="1409"/>
            <a:chExt cx="655" cy="616"/>
          </a:xfrm>
        </p:grpSpPr>
        <p:sp>
          <p:nvSpPr>
            <p:cNvPr id="71" name="Text Box 51"/>
            <p:cNvSpPr txBox="1">
              <a:spLocks noChangeArrowheads="1"/>
            </p:cNvSpPr>
            <p:nvPr/>
          </p:nvSpPr>
          <p:spPr bwMode="auto">
            <a:xfrm>
              <a:off x="1562" y="1409"/>
              <a:ext cx="60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[E][F]</a:t>
              </a:r>
            </a:p>
          </p:txBody>
        </p:sp>
        <p:sp>
          <p:nvSpPr>
            <p:cNvPr id="72" name="Text Box 52"/>
            <p:cNvSpPr txBox="1">
              <a:spLocks noChangeArrowheads="1"/>
            </p:cNvSpPr>
            <p:nvPr/>
          </p:nvSpPr>
          <p:spPr bwMode="auto">
            <a:xfrm>
              <a:off x="1534" y="1695"/>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[C][D]</a:t>
              </a:r>
            </a:p>
          </p:txBody>
        </p:sp>
        <p:sp>
          <p:nvSpPr>
            <p:cNvPr id="73" name="Line 53"/>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smtClean="0"/>
            </a:p>
          </p:txBody>
        </p:sp>
      </p:grpSp>
      <p:sp>
        <p:nvSpPr>
          <p:cNvPr id="74" name="Text Box 29"/>
          <p:cNvSpPr txBox="1">
            <a:spLocks noChangeArrowheads="1"/>
          </p:cNvSpPr>
          <p:nvPr/>
        </p:nvSpPr>
        <p:spPr bwMode="auto">
          <a:xfrm>
            <a:off x="2800859" y="4472675"/>
            <a:ext cx="445956" cy="5232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dirty="0" smtClean="0"/>
              <a:t>= </a:t>
            </a:r>
            <a:endParaRPr lang="en-US" sz="2800" i="1" dirty="0" smtClean="0"/>
          </a:p>
        </p:txBody>
      </p:sp>
      <p:sp>
        <p:nvSpPr>
          <p:cNvPr id="75" name="Text Box 37"/>
          <p:cNvSpPr txBox="1">
            <a:spLocks noChangeArrowheads="1"/>
          </p:cNvSpPr>
          <p:nvPr/>
        </p:nvSpPr>
        <p:spPr bwMode="auto">
          <a:xfrm>
            <a:off x="4119014" y="4409303"/>
            <a:ext cx="339725" cy="523876"/>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dirty="0" smtClean="0"/>
              <a:t>x</a:t>
            </a:r>
          </a:p>
        </p:txBody>
      </p:sp>
      <p:grpSp>
        <p:nvGrpSpPr>
          <p:cNvPr id="78" name="Group 42"/>
          <p:cNvGrpSpPr>
            <a:grpSpLocks/>
          </p:cNvGrpSpPr>
          <p:nvPr/>
        </p:nvGrpSpPr>
        <p:grpSpPr bwMode="auto">
          <a:xfrm>
            <a:off x="3146847" y="4250597"/>
            <a:ext cx="1039813" cy="965201"/>
            <a:chOff x="1532" y="1401"/>
            <a:chExt cx="655" cy="608"/>
          </a:xfrm>
        </p:grpSpPr>
        <p:sp>
          <p:nvSpPr>
            <p:cNvPr id="79" name="Text Box 43"/>
            <p:cNvSpPr txBox="1">
              <a:spLocks noChangeArrowheads="1"/>
            </p:cNvSpPr>
            <p:nvPr/>
          </p:nvSpPr>
          <p:spPr bwMode="auto">
            <a:xfrm>
              <a:off x="1532" y="1401"/>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[C][D]</a:t>
              </a:r>
            </a:p>
          </p:txBody>
        </p:sp>
        <p:sp>
          <p:nvSpPr>
            <p:cNvPr id="80" name="Text Box 44"/>
            <p:cNvSpPr txBox="1">
              <a:spLocks noChangeArrowheads="1"/>
            </p:cNvSpPr>
            <p:nvPr/>
          </p:nvSpPr>
          <p:spPr bwMode="auto">
            <a:xfrm>
              <a:off x="1535" y="1679"/>
              <a:ext cx="64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smtClean="0"/>
                <a:t>[A][B]</a:t>
              </a:r>
            </a:p>
          </p:txBody>
        </p:sp>
        <p:sp>
          <p:nvSpPr>
            <p:cNvPr id="81" name="Line 45"/>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smtClean="0"/>
            </a:p>
          </p:txBody>
        </p:sp>
      </p:grpSp>
      <p:cxnSp>
        <p:nvCxnSpPr>
          <p:cNvPr id="85" name="Straight Connector 16"/>
          <p:cNvCxnSpPr>
            <a:cxnSpLocks noChangeShapeType="1"/>
          </p:cNvCxnSpPr>
          <p:nvPr/>
        </p:nvCxnSpPr>
        <p:spPr bwMode="auto">
          <a:xfrm>
            <a:off x="3121117" y="2171825"/>
            <a:ext cx="879383" cy="339681"/>
          </a:xfrm>
          <a:prstGeom prst="line">
            <a:avLst/>
          </a:prstGeom>
          <a:noFill/>
          <a:ln w="28575" algn="ctr">
            <a:solidFill>
              <a:srgbClr val="FF0000"/>
            </a:solidFill>
            <a:round/>
            <a:headEnd/>
            <a:tailEnd/>
          </a:ln>
        </p:spPr>
      </p:cxnSp>
      <p:cxnSp>
        <p:nvCxnSpPr>
          <p:cNvPr id="87" name="Straight Connector 16"/>
          <p:cNvCxnSpPr>
            <a:cxnSpLocks noChangeShapeType="1"/>
          </p:cNvCxnSpPr>
          <p:nvPr/>
        </p:nvCxnSpPr>
        <p:spPr bwMode="auto">
          <a:xfrm>
            <a:off x="1384428" y="2659572"/>
            <a:ext cx="879383" cy="339681"/>
          </a:xfrm>
          <a:prstGeom prst="line">
            <a:avLst/>
          </a:prstGeom>
          <a:noFill/>
          <a:ln w="28575" algn="ctr">
            <a:solidFill>
              <a:srgbClr val="FF0000"/>
            </a:solidFill>
            <a:round/>
            <a:headEnd/>
            <a:tailEnd/>
          </a:ln>
        </p:spPr>
      </p:cxnSp>
      <p:sp>
        <p:nvSpPr>
          <p:cNvPr id="64" name="Slide Number Placeholder 63"/>
          <p:cNvSpPr>
            <a:spLocks noGrp="1"/>
          </p:cNvSpPr>
          <p:nvPr>
            <p:ph type="sldNum" sz="quarter" idx="12"/>
          </p:nvPr>
        </p:nvSpPr>
        <p:spPr/>
        <p:txBody>
          <a:bodyPr/>
          <a:lstStyle/>
          <a:p>
            <a:fld id="{B6F15528-21DE-4FAA-801E-634DDDAF4B2B}" type="slidenum">
              <a:rPr lang="en-US" smtClean="0"/>
              <a:pPr/>
              <a:t>43</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5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6" grpId="0" animBg="1"/>
      <p:bldP spid="69648" grpId="0"/>
      <p:bldP spid="69659" grpId="0"/>
      <p:bldP spid="60" grpId="0"/>
      <p:bldP spid="74" grpId="0"/>
      <p:bldP spid="7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50000">
              <a:schemeClr val="accent1">
                <a:tint val="44500"/>
                <a:satMod val="160000"/>
              </a:schemeClr>
            </a:gs>
            <a:gs pos="100000">
              <a:schemeClr val="accent1">
                <a:tint val="23500"/>
                <a:satMod val="160000"/>
              </a:schemeClr>
            </a:gs>
          </a:gsLst>
          <a:lin ang="16800000" scaled="0"/>
          <a:tileRect/>
        </a:gradFill>
        <a:effectLst/>
      </p:bgPr>
    </p:bg>
    <p:spTree>
      <p:nvGrpSpPr>
        <p:cNvPr id="1" name=""/>
        <p:cNvGrpSpPr/>
        <p:nvPr/>
      </p:nvGrpSpPr>
      <p:grpSpPr>
        <a:xfrm>
          <a:off x="0" y="0"/>
          <a:ext cx="0" cy="0"/>
          <a:chOff x="0" y="0"/>
          <a:chExt cx="0" cy="0"/>
        </a:xfrm>
      </p:grpSpPr>
      <p:graphicFrame>
        <p:nvGraphicFramePr>
          <p:cNvPr id="60435" name="Object 19"/>
          <p:cNvGraphicFramePr>
            <a:graphicFrameLocks noChangeAspect="1"/>
          </p:cNvGraphicFramePr>
          <p:nvPr/>
        </p:nvGraphicFramePr>
        <p:xfrm>
          <a:off x="1039813" y="5127124"/>
          <a:ext cx="6961187" cy="739775"/>
        </p:xfrm>
        <a:graphic>
          <a:graphicData uri="http://schemas.openxmlformats.org/presentationml/2006/ole">
            <p:oleObj spid="_x0000_s341003" name="Equation" r:id="rId3" imgW="8343900" imgH="889000" progId="">
              <p:embed/>
            </p:oleObj>
          </a:graphicData>
        </a:graphic>
      </p:graphicFrame>
      <p:sp>
        <p:nvSpPr>
          <p:cNvPr id="21" name="TextBox 20"/>
          <p:cNvSpPr txBox="1">
            <a:spLocks noChangeArrowheads="1"/>
          </p:cNvSpPr>
          <p:nvPr/>
        </p:nvSpPr>
        <p:spPr bwMode="auto">
          <a:xfrm>
            <a:off x="1118550" y="3301020"/>
            <a:ext cx="5668963" cy="461962"/>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400" dirty="0" smtClean="0">
                <a:solidFill>
                  <a:srgbClr val="FFFF00"/>
                </a:solidFill>
                <a:latin typeface="Times New Roman" pitchFamily="18" charset="0"/>
                <a:cs typeface="Times New Roman" pitchFamily="18" charset="0"/>
              </a:rPr>
              <a:t>Overall:     N</a:t>
            </a:r>
            <a:r>
              <a:rPr lang="en-US" altLang="en-US" sz="2400" baseline="-25000" dirty="0" smtClean="0">
                <a:solidFill>
                  <a:srgbClr val="FFFF00"/>
                </a:solidFill>
                <a:latin typeface="Times New Roman" pitchFamily="18" charset="0"/>
                <a:cs typeface="Times New Roman" pitchFamily="18" charset="0"/>
              </a:rPr>
              <a:t>2</a:t>
            </a:r>
            <a:r>
              <a:rPr lang="en-US" altLang="en-US" sz="2400" dirty="0" smtClean="0">
                <a:solidFill>
                  <a:srgbClr val="FFFF00"/>
                </a:solidFill>
                <a:latin typeface="Times New Roman" pitchFamily="18" charset="0"/>
                <a:cs typeface="Times New Roman" pitchFamily="18" charset="0"/>
              </a:rPr>
              <a:t>(g)   +   2O</a:t>
            </a:r>
            <a:r>
              <a:rPr lang="en-US" altLang="en-US" sz="2400" baseline="-25000" dirty="0" smtClean="0">
                <a:solidFill>
                  <a:srgbClr val="FFFF00"/>
                </a:solidFill>
                <a:latin typeface="Times New Roman" pitchFamily="18" charset="0"/>
                <a:cs typeface="Times New Roman" pitchFamily="18" charset="0"/>
              </a:rPr>
              <a:t>2</a:t>
            </a:r>
            <a:r>
              <a:rPr lang="en-US" altLang="en-US" sz="2400" dirty="0" smtClean="0">
                <a:solidFill>
                  <a:srgbClr val="FFFF00"/>
                </a:solidFill>
                <a:latin typeface="Times New Roman" pitchFamily="18" charset="0"/>
                <a:cs typeface="Times New Roman" pitchFamily="18" charset="0"/>
              </a:rPr>
              <a:t>(g)   </a:t>
            </a:r>
            <a:r>
              <a:rPr lang="en-US" altLang="en-US" sz="2400" dirty="0" smtClean="0">
                <a:solidFill>
                  <a:srgbClr val="FFFF00"/>
                </a:solidFill>
                <a:latin typeface="Times New Roman" pitchFamily="18" charset="0"/>
                <a:ea typeface="Cambria Math" pitchFamily="18" charset="0"/>
                <a:cs typeface="Times New Roman" pitchFamily="18" charset="0"/>
              </a:rPr>
              <a:t>⇆     2NO</a:t>
            </a:r>
            <a:r>
              <a:rPr lang="en-US" altLang="en-US" sz="2400" baseline="-25000" dirty="0" smtClean="0">
                <a:solidFill>
                  <a:srgbClr val="FFFF00"/>
                </a:solidFill>
                <a:latin typeface="Times New Roman" pitchFamily="18" charset="0"/>
                <a:ea typeface="Cambria Math" pitchFamily="18" charset="0"/>
                <a:cs typeface="Times New Roman" pitchFamily="18" charset="0"/>
              </a:rPr>
              <a:t>2</a:t>
            </a:r>
            <a:r>
              <a:rPr lang="en-US" altLang="en-US" sz="2400" dirty="0" smtClean="0">
                <a:solidFill>
                  <a:srgbClr val="FFFF00"/>
                </a:solidFill>
                <a:latin typeface="Times New Roman" pitchFamily="18" charset="0"/>
                <a:ea typeface="Cambria Math" pitchFamily="18" charset="0"/>
                <a:cs typeface="Times New Roman" pitchFamily="18" charset="0"/>
              </a:rPr>
              <a:t>(g)</a:t>
            </a:r>
            <a:endParaRPr lang="en-US" altLang="en-US" sz="2400" dirty="0" smtClean="0">
              <a:solidFill>
                <a:srgbClr val="FFFF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2479038" y="2305657"/>
            <a:ext cx="4175125" cy="460375"/>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400" dirty="0" smtClean="0">
                <a:solidFill>
                  <a:srgbClr val="FFFF00"/>
                </a:solidFill>
                <a:latin typeface="Times New Roman" pitchFamily="18" charset="0"/>
                <a:cs typeface="Times New Roman" pitchFamily="18" charset="0"/>
              </a:rPr>
              <a:t>N</a:t>
            </a:r>
            <a:r>
              <a:rPr lang="en-US" altLang="en-US" sz="2400" baseline="-25000" dirty="0" smtClean="0">
                <a:solidFill>
                  <a:srgbClr val="FFFF00"/>
                </a:solidFill>
                <a:latin typeface="Times New Roman" pitchFamily="18" charset="0"/>
                <a:cs typeface="Times New Roman" pitchFamily="18" charset="0"/>
              </a:rPr>
              <a:t>2</a:t>
            </a:r>
            <a:r>
              <a:rPr lang="en-US" altLang="en-US" sz="2400" dirty="0" smtClean="0">
                <a:solidFill>
                  <a:srgbClr val="FFFF00"/>
                </a:solidFill>
                <a:latin typeface="Times New Roman" pitchFamily="18" charset="0"/>
                <a:cs typeface="Times New Roman" pitchFamily="18" charset="0"/>
              </a:rPr>
              <a:t>(g)   +     O</a:t>
            </a:r>
            <a:r>
              <a:rPr lang="en-US" altLang="en-US" sz="2400" baseline="-25000" dirty="0" smtClean="0">
                <a:solidFill>
                  <a:srgbClr val="FFFF00"/>
                </a:solidFill>
                <a:latin typeface="Times New Roman" pitchFamily="18" charset="0"/>
                <a:cs typeface="Times New Roman" pitchFamily="18" charset="0"/>
              </a:rPr>
              <a:t>2</a:t>
            </a:r>
            <a:r>
              <a:rPr lang="en-US" altLang="en-US" sz="2400" dirty="0" smtClean="0">
                <a:solidFill>
                  <a:srgbClr val="FFFF00"/>
                </a:solidFill>
                <a:latin typeface="Times New Roman" pitchFamily="18" charset="0"/>
                <a:cs typeface="Times New Roman" pitchFamily="18" charset="0"/>
              </a:rPr>
              <a:t>(g)    </a:t>
            </a:r>
            <a:r>
              <a:rPr lang="en-US" altLang="en-US" sz="2400" dirty="0" smtClean="0">
                <a:solidFill>
                  <a:srgbClr val="FFFF00"/>
                </a:solidFill>
                <a:latin typeface="Times New Roman" pitchFamily="18" charset="0"/>
                <a:ea typeface="Cambria Math" pitchFamily="18" charset="0"/>
                <a:cs typeface="Times New Roman" pitchFamily="18" charset="0"/>
              </a:rPr>
              <a:t>⇆    2NO(g)</a:t>
            </a:r>
            <a:endParaRPr lang="en-US" altLang="en-US" sz="2400" dirty="0" smtClean="0">
              <a:solidFill>
                <a:srgbClr val="FFFF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2213925" y="2762857"/>
            <a:ext cx="4625975" cy="460375"/>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400" dirty="0" smtClean="0">
                <a:solidFill>
                  <a:srgbClr val="FFFF00"/>
                </a:solidFill>
                <a:latin typeface="Times New Roman" pitchFamily="18" charset="0"/>
                <a:cs typeface="Times New Roman" pitchFamily="18" charset="0"/>
              </a:rPr>
              <a:t>2NO(g)   +     O</a:t>
            </a:r>
            <a:r>
              <a:rPr lang="en-US" altLang="en-US" sz="2400" baseline="-25000" dirty="0" smtClean="0">
                <a:solidFill>
                  <a:srgbClr val="FFFF00"/>
                </a:solidFill>
                <a:latin typeface="Times New Roman" pitchFamily="18" charset="0"/>
                <a:cs typeface="Times New Roman" pitchFamily="18" charset="0"/>
              </a:rPr>
              <a:t>2</a:t>
            </a:r>
            <a:r>
              <a:rPr lang="en-US" altLang="en-US" sz="2400" dirty="0" smtClean="0">
                <a:solidFill>
                  <a:srgbClr val="FFFF00"/>
                </a:solidFill>
                <a:latin typeface="Times New Roman" pitchFamily="18" charset="0"/>
                <a:cs typeface="Times New Roman" pitchFamily="18" charset="0"/>
              </a:rPr>
              <a:t>(g)    </a:t>
            </a:r>
            <a:r>
              <a:rPr lang="en-US" altLang="en-US" sz="2400" dirty="0" smtClean="0">
                <a:solidFill>
                  <a:srgbClr val="FFFF00"/>
                </a:solidFill>
                <a:latin typeface="Times New Roman" pitchFamily="18" charset="0"/>
                <a:ea typeface="Cambria Math" pitchFamily="18" charset="0"/>
                <a:cs typeface="Times New Roman" pitchFamily="18" charset="0"/>
              </a:rPr>
              <a:t>⇆    2NO</a:t>
            </a:r>
            <a:r>
              <a:rPr lang="en-US" altLang="en-US" sz="2400" baseline="-25000" dirty="0" smtClean="0">
                <a:solidFill>
                  <a:srgbClr val="FFFF00"/>
                </a:solidFill>
                <a:latin typeface="Times New Roman" pitchFamily="18" charset="0"/>
                <a:ea typeface="Cambria Math" pitchFamily="18" charset="0"/>
                <a:cs typeface="Times New Roman" pitchFamily="18" charset="0"/>
              </a:rPr>
              <a:t>2</a:t>
            </a:r>
            <a:r>
              <a:rPr lang="en-US" altLang="en-US" sz="2400" dirty="0" smtClean="0">
                <a:solidFill>
                  <a:srgbClr val="FFFF00"/>
                </a:solidFill>
                <a:latin typeface="Times New Roman" pitchFamily="18" charset="0"/>
                <a:ea typeface="Cambria Math" pitchFamily="18" charset="0"/>
                <a:cs typeface="Times New Roman" pitchFamily="18" charset="0"/>
              </a:rPr>
              <a:t>(g)</a:t>
            </a:r>
            <a:endParaRPr lang="en-US" altLang="en-US" sz="2400" dirty="0" smtClean="0">
              <a:solidFill>
                <a:srgbClr val="FFFF00"/>
              </a:solidFill>
              <a:latin typeface="Times New Roman" pitchFamily="18" charset="0"/>
              <a:cs typeface="Times New Roman" pitchFamily="18" charset="0"/>
            </a:endParaRPr>
          </a:p>
        </p:txBody>
      </p:sp>
      <p:sp>
        <p:nvSpPr>
          <p:cNvPr id="29698" name="Title 1"/>
          <p:cNvSpPr>
            <a:spLocks noGrp="1"/>
          </p:cNvSpPr>
          <p:nvPr>
            <p:ph type="title"/>
          </p:nvPr>
        </p:nvSpPr>
        <p:spPr>
          <a:xfrm>
            <a:off x="815553" y="2784"/>
            <a:ext cx="7467600" cy="1143000"/>
          </a:xfrm>
        </p:spPr>
        <p:txBody>
          <a:bodyPr>
            <a:normAutofit/>
          </a:bodyPr>
          <a:lstStyle/>
          <a:p>
            <a:pPr algn="ctr" eaLnBrk="1" hangingPunct="1"/>
            <a:r>
              <a:rPr lang="en-US" altLang="en-US" sz="4000" u="sng" dirty="0" smtClean="0"/>
              <a:t>Practice Problem</a:t>
            </a:r>
          </a:p>
        </p:txBody>
      </p:sp>
      <p:sp>
        <p:nvSpPr>
          <p:cNvPr id="3" name="Content Placeholder 2"/>
          <p:cNvSpPr>
            <a:spLocks noGrp="1"/>
          </p:cNvSpPr>
          <p:nvPr>
            <p:ph idx="1"/>
          </p:nvPr>
        </p:nvSpPr>
        <p:spPr>
          <a:xfrm>
            <a:off x="381000" y="947355"/>
            <a:ext cx="8382000" cy="1249745"/>
          </a:xfrm>
          <a:ln w="28575"/>
        </p:spPr>
        <p:txBody>
          <a:bodyPr>
            <a:normAutofit/>
          </a:bodyPr>
          <a:lstStyle/>
          <a:p>
            <a:pPr marL="0" indent="0" eaLnBrk="1" hangingPunct="1">
              <a:spcAft>
                <a:spcPts val="1800"/>
              </a:spcAft>
              <a:buFont typeface="Wingdings" pitchFamily="2" charset="2"/>
              <a:buNone/>
              <a:defRPr/>
            </a:pPr>
            <a:r>
              <a:rPr lang="en-US" sz="2400" dirty="0" smtClean="0"/>
              <a:t>Determine the overall equilibrium constant for the reaction between Nitrogen &amp; Oxygen to form the toxic gas Nitrogen Dioxide – a component of atmospheric smog</a:t>
            </a:r>
          </a:p>
        </p:txBody>
      </p:sp>
      <p:cxnSp>
        <p:nvCxnSpPr>
          <p:cNvPr id="6156" name="Straight Connector 14"/>
          <p:cNvCxnSpPr>
            <a:cxnSpLocks noChangeShapeType="1"/>
          </p:cNvCxnSpPr>
          <p:nvPr/>
        </p:nvCxnSpPr>
        <p:spPr bwMode="auto">
          <a:xfrm>
            <a:off x="2213925" y="3305782"/>
            <a:ext cx="4495800" cy="1588"/>
          </a:xfrm>
          <a:prstGeom prst="line">
            <a:avLst/>
          </a:prstGeom>
          <a:noFill/>
          <a:ln w="28575" algn="ctr">
            <a:solidFill>
              <a:srgbClr val="FFFF00"/>
            </a:solidFill>
            <a:round/>
            <a:headEnd/>
            <a:tailEnd/>
          </a:ln>
        </p:spPr>
      </p:cxnSp>
      <p:cxnSp>
        <p:nvCxnSpPr>
          <p:cNvPr id="15" name="Straight Connector 16"/>
          <p:cNvCxnSpPr>
            <a:cxnSpLocks noChangeShapeType="1"/>
          </p:cNvCxnSpPr>
          <p:nvPr/>
        </p:nvCxnSpPr>
        <p:spPr bwMode="auto">
          <a:xfrm>
            <a:off x="5728905" y="2360877"/>
            <a:ext cx="457200" cy="381000"/>
          </a:xfrm>
          <a:prstGeom prst="line">
            <a:avLst/>
          </a:prstGeom>
          <a:noFill/>
          <a:ln w="28575" algn="ctr">
            <a:solidFill>
              <a:srgbClr val="FF0000"/>
            </a:solidFill>
            <a:round/>
            <a:headEnd/>
            <a:tailEnd/>
          </a:ln>
        </p:spPr>
      </p:cxnSp>
      <p:cxnSp>
        <p:nvCxnSpPr>
          <p:cNvPr id="16" name="Straight Connector 16"/>
          <p:cNvCxnSpPr>
            <a:cxnSpLocks noChangeShapeType="1"/>
          </p:cNvCxnSpPr>
          <p:nvPr/>
        </p:nvCxnSpPr>
        <p:spPr bwMode="auto">
          <a:xfrm>
            <a:off x="2518725" y="2789845"/>
            <a:ext cx="457200" cy="381000"/>
          </a:xfrm>
          <a:prstGeom prst="line">
            <a:avLst/>
          </a:prstGeom>
          <a:noFill/>
          <a:ln w="28575" algn="ctr">
            <a:solidFill>
              <a:srgbClr val="FF0000"/>
            </a:solidFill>
            <a:round/>
            <a:headEnd/>
            <a:tailEnd/>
          </a:ln>
        </p:spPr>
      </p:cxnSp>
      <p:graphicFrame>
        <p:nvGraphicFramePr>
          <p:cNvPr id="60433" name="Object 17"/>
          <p:cNvGraphicFramePr>
            <a:graphicFrameLocks noChangeAspect="1"/>
          </p:cNvGraphicFramePr>
          <p:nvPr/>
        </p:nvGraphicFramePr>
        <p:xfrm>
          <a:off x="1863813" y="4051309"/>
          <a:ext cx="1855788" cy="755650"/>
        </p:xfrm>
        <a:graphic>
          <a:graphicData uri="http://schemas.openxmlformats.org/presentationml/2006/ole">
            <p:oleObj spid="_x0000_s341004" name="Equation" r:id="rId4" imgW="2120900" imgH="863600" progId="">
              <p:embed/>
            </p:oleObj>
          </a:graphicData>
        </a:graphic>
      </p:graphicFrame>
      <p:graphicFrame>
        <p:nvGraphicFramePr>
          <p:cNvPr id="60434" name="Object 18"/>
          <p:cNvGraphicFramePr>
            <a:graphicFrameLocks noChangeAspect="1"/>
          </p:cNvGraphicFramePr>
          <p:nvPr/>
        </p:nvGraphicFramePr>
        <p:xfrm>
          <a:off x="4519476" y="4025566"/>
          <a:ext cx="2133600" cy="777875"/>
        </p:xfrm>
        <a:graphic>
          <a:graphicData uri="http://schemas.openxmlformats.org/presentationml/2006/ole">
            <p:oleObj spid="_x0000_s341005" name="Equation" r:id="rId5" imgW="2438400" imgH="889000" progId="">
              <p:embed/>
            </p:oleObj>
          </a:graphicData>
        </a:graphic>
      </p:graphicFrame>
      <p:sp>
        <p:nvSpPr>
          <p:cNvPr id="19" name="Slide Number Placeholder 18"/>
          <p:cNvSpPr>
            <a:spLocks noGrp="1"/>
          </p:cNvSpPr>
          <p:nvPr>
            <p:ph type="sldNum" sz="quarter" idx="12"/>
          </p:nvPr>
        </p:nvSpPr>
        <p:spPr/>
        <p:txBody>
          <a:bodyPr/>
          <a:lstStyle/>
          <a:p>
            <a:fld id="{B6F15528-21DE-4FAA-801E-634DDDAF4B2B}" type="slidenum">
              <a:rPr lang="en-US" smtClean="0"/>
              <a:pPr/>
              <a:t>44</a:t>
            </a:fld>
            <a:endParaRPr lang="en-US"/>
          </a:p>
        </p:txBody>
      </p:sp>
      <p:sp>
        <p:nvSpPr>
          <p:cNvPr id="20" name="TextBox 19"/>
          <p:cNvSpPr txBox="1"/>
          <p:nvPr/>
        </p:nvSpPr>
        <p:spPr>
          <a:xfrm>
            <a:off x="7162800" y="2273300"/>
            <a:ext cx="1079500" cy="461665"/>
          </a:xfrm>
          <a:prstGeom prst="rect">
            <a:avLst/>
          </a:prstGeom>
          <a:noFill/>
        </p:spPr>
        <p:txBody>
          <a:bodyPr wrap="square" rtlCol="0">
            <a:spAutoFit/>
          </a:bodyPr>
          <a:lstStyle/>
          <a:p>
            <a:r>
              <a:rPr lang="en-US" sz="2400" dirty="0" smtClean="0">
                <a:solidFill>
                  <a:srgbClr val="FFFF00"/>
                </a:solidFill>
                <a:latin typeface="Times New Roman" pitchFamily="18" charset="0"/>
                <a:cs typeface="Times New Roman" pitchFamily="18" charset="0"/>
              </a:rPr>
              <a:t>K</a:t>
            </a:r>
            <a:r>
              <a:rPr lang="en-US" sz="2400" baseline="-25000" dirty="0" smtClean="0">
                <a:solidFill>
                  <a:srgbClr val="FFFF00"/>
                </a:solidFill>
                <a:latin typeface="Times New Roman" pitchFamily="18" charset="0"/>
                <a:cs typeface="Times New Roman" pitchFamily="18" charset="0"/>
              </a:rPr>
              <a:t>c1</a:t>
            </a:r>
            <a:endParaRPr lang="en-US" sz="2400" baseline="-25000" dirty="0">
              <a:solidFill>
                <a:srgbClr val="FFFF00"/>
              </a:solidFill>
              <a:latin typeface="Times New Roman" pitchFamily="18" charset="0"/>
              <a:cs typeface="Times New Roman" pitchFamily="18" charset="0"/>
            </a:endParaRPr>
          </a:p>
        </p:txBody>
      </p:sp>
      <p:sp>
        <p:nvSpPr>
          <p:cNvPr id="22" name="TextBox 21"/>
          <p:cNvSpPr txBox="1"/>
          <p:nvPr/>
        </p:nvSpPr>
        <p:spPr>
          <a:xfrm>
            <a:off x="7150100" y="2755900"/>
            <a:ext cx="1079500" cy="461665"/>
          </a:xfrm>
          <a:prstGeom prst="rect">
            <a:avLst/>
          </a:prstGeom>
          <a:noFill/>
        </p:spPr>
        <p:txBody>
          <a:bodyPr wrap="square" rtlCol="0">
            <a:spAutoFit/>
          </a:bodyPr>
          <a:lstStyle/>
          <a:p>
            <a:r>
              <a:rPr lang="en-US" sz="2400" dirty="0" smtClean="0">
                <a:solidFill>
                  <a:srgbClr val="FFFF00"/>
                </a:solidFill>
                <a:latin typeface="Times New Roman" pitchFamily="18" charset="0"/>
                <a:cs typeface="Times New Roman" pitchFamily="18" charset="0"/>
              </a:rPr>
              <a:t>K</a:t>
            </a:r>
            <a:r>
              <a:rPr lang="en-US" sz="2400" baseline="-25000" dirty="0" smtClean="0">
                <a:solidFill>
                  <a:srgbClr val="FFFF00"/>
                </a:solidFill>
                <a:latin typeface="Times New Roman" pitchFamily="18" charset="0"/>
                <a:cs typeface="Times New Roman" pitchFamily="18" charset="0"/>
              </a:rPr>
              <a:t>c2</a:t>
            </a:r>
            <a:endParaRPr lang="en-US" sz="2400" baseline="-25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84"/>
            <a:ext cx="8229600" cy="1143000"/>
          </a:xfrm>
        </p:spPr>
        <p:txBody>
          <a:bodyPr>
            <a:normAutofit/>
          </a:bodyPr>
          <a:lstStyle/>
          <a:p>
            <a:r>
              <a:rPr lang="en-US" sz="4000" u="sng" dirty="0" smtClean="0"/>
              <a:t>Multiple </a:t>
            </a:r>
            <a:r>
              <a:rPr lang="en-US" sz="4000" u="sng" dirty="0" err="1" smtClean="0"/>
              <a:t>Equilibria</a:t>
            </a:r>
            <a:endParaRPr lang="en-US" sz="4000" u="sng" dirty="0"/>
          </a:p>
        </p:txBody>
      </p:sp>
      <p:pic>
        <p:nvPicPr>
          <p:cNvPr id="346114" name="Picture 2"/>
          <p:cNvPicPr>
            <a:picLocks noChangeAspect="1" noChangeArrowheads="1"/>
          </p:cNvPicPr>
          <p:nvPr/>
        </p:nvPicPr>
        <p:blipFill>
          <a:blip r:embed="rId2" cstate="print"/>
          <a:srcRect/>
          <a:stretch>
            <a:fillRect/>
          </a:stretch>
        </p:blipFill>
        <p:spPr bwMode="auto">
          <a:xfrm>
            <a:off x="3037278" y="1102713"/>
            <a:ext cx="4621847" cy="441882"/>
          </a:xfrm>
          <a:prstGeom prst="rect">
            <a:avLst/>
          </a:prstGeom>
          <a:noFill/>
          <a:ln w="9525">
            <a:noFill/>
            <a:miter lim="800000"/>
            <a:headEnd/>
            <a:tailEnd/>
          </a:ln>
        </p:spPr>
      </p:pic>
      <p:pic>
        <p:nvPicPr>
          <p:cNvPr id="346115" name="Picture 3"/>
          <p:cNvPicPr>
            <a:picLocks noChangeAspect="1" noChangeArrowheads="1"/>
          </p:cNvPicPr>
          <p:nvPr/>
        </p:nvPicPr>
        <p:blipFill>
          <a:blip r:embed="rId3" cstate="print"/>
          <a:srcRect/>
          <a:stretch>
            <a:fillRect/>
          </a:stretch>
        </p:blipFill>
        <p:spPr bwMode="auto">
          <a:xfrm>
            <a:off x="1828000" y="2060232"/>
            <a:ext cx="3778187" cy="979530"/>
          </a:xfrm>
          <a:prstGeom prst="rect">
            <a:avLst/>
          </a:prstGeom>
          <a:noFill/>
          <a:ln w="9525">
            <a:noFill/>
            <a:miter lim="800000"/>
            <a:headEnd/>
            <a:tailEnd/>
          </a:ln>
        </p:spPr>
      </p:pic>
      <p:sp>
        <p:nvSpPr>
          <p:cNvPr id="7" name="TextBox 6"/>
          <p:cNvSpPr txBox="1"/>
          <p:nvPr/>
        </p:nvSpPr>
        <p:spPr>
          <a:xfrm>
            <a:off x="753762" y="1062681"/>
            <a:ext cx="2421925" cy="400110"/>
          </a:xfrm>
          <a:prstGeom prst="rect">
            <a:avLst/>
          </a:prstGeom>
          <a:noFill/>
        </p:spPr>
        <p:txBody>
          <a:bodyPr wrap="square" rtlCol="0">
            <a:spAutoFit/>
          </a:bodyPr>
          <a:lstStyle/>
          <a:p>
            <a:r>
              <a:rPr lang="en-US" sz="2000" dirty="0" smtClean="0">
                <a:solidFill>
                  <a:srgbClr val="FF0000"/>
                </a:solidFill>
              </a:rPr>
              <a:t>Overall Equilibrium:</a:t>
            </a:r>
            <a:endParaRPr lang="en-US" sz="2000" dirty="0">
              <a:solidFill>
                <a:srgbClr val="FF0000"/>
              </a:solidFill>
            </a:endParaRPr>
          </a:p>
        </p:txBody>
      </p:sp>
      <p:sp>
        <p:nvSpPr>
          <p:cNvPr id="8" name="TextBox 7"/>
          <p:cNvSpPr txBox="1"/>
          <p:nvPr/>
        </p:nvSpPr>
        <p:spPr>
          <a:xfrm>
            <a:off x="90596" y="2005913"/>
            <a:ext cx="1688757" cy="400110"/>
          </a:xfrm>
          <a:prstGeom prst="rect">
            <a:avLst/>
          </a:prstGeom>
          <a:noFill/>
        </p:spPr>
        <p:txBody>
          <a:bodyPr wrap="square" rtlCol="0">
            <a:spAutoFit/>
          </a:bodyPr>
          <a:lstStyle/>
          <a:p>
            <a:r>
              <a:rPr lang="en-US" sz="2000" dirty="0" smtClean="0">
                <a:solidFill>
                  <a:srgbClr val="FF0000"/>
                </a:solidFill>
              </a:rPr>
              <a:t>Equilibrium 1:</a:t>
            </a:r>
            <a:endParaRPr lang="en-US" sz="2000" dirty="0">
              <a:solidFill>
                <a:srgbClr val="FF0000"/>
              </a:solidFill>
            </a:endParaRPr>
          </a:p>
        </p:txBody>
      </p:sp>
      <p:sp>
        <p:nvSpPr>
          <p:cNvPr id="9" name="TextBox 8"/>
          <p:cNvSpPr txBox="1"/>
          <p:nvPr/>
        </p:nvSpPr>
        <p:spPr>
          <a:xfrm>
            <a:off x="82357" y="2652583"/>
            <a:ext cx="1688757" cy="400110"/>
          </a:xfrm>
          <a:prstGeom prst="rect">
            <a:avLst/>
          </a:prstGeom>
          <a:noFill/>
        </p:spPr>
        <p:txBody>
          <a:bodyPr wrap="square" rtlCol="0">
            <a:spAutoFit/>
          </a:bodyPr>
          <a:lstStyle/>
          <a:p>
            <a:r>
              <a:rPr lang="en-US" sz="2000" dirty="0" smtClean="0">
                <a:solidFill>
                  <a:srgbClr val="FF0000"/>
                </a:solidFill>
              </a:rPr>
              <a:t>Equilibrium 2:</a:t>
            </a:r>
            <a:endParaRPr lang="en-US" sz="2000" dirty="0">
              <a:solidFill>
                <a:srgbClr val="FF0000"/>
              </a:solidFill>
            </a:endParaRPr>
          </a:p>
        </p:txBody>
      </p:sp>
      <p:pic>
        <p:nvPicPr>
          <p:cNvPr id="346116" name="Picture 4"/>
          <p:cNvPicPr>
            <a:picLocks noChangeAspect="1" noChangeArrowheads="1"/>
          </p:cNvPicPr>
          <p:nvPr/>
        </p:nvPicPr>
        <p:blipFill>
          <a:blip r:embed="rId4" cstate="print"/>
          <a:srcRect/>
          <a:stretch>
            <a:fillRect/>
          </a:stretch>
        </p:blipFill>
        <p:spPr bwMode="auto">
          <a:xfrm>
            <a:off x="5831189" y="1852611"/>
            <a:ext cx="3086100" cy="1323975"/>
          </a:xfrm>
          <a:prstGeom prst="rect">
            <a:avLst/>
          </a:prstGeom>
          <a:noFill/>
          <a:ln w="9525">
            <a:noFill/>
            <a:miter lim="800000"/>
            <a:headEnd/>
            <a:tailEnd/>
          </a:ln>
        </p:spPr>
      </p:pic>
      <p:pic>
        <p:nvPicPr>
          <p:cNvPr id="346117" name="Picture 5"/>
          <p:cNvPicPr>
            <a:picLocks noChangeAspect="1" noChangeArrowheads="1"/>
          </p:cNvPicPr>
          <p:nvPr/>
        </p:nvPicPr>
        <p:blipFill>
          <a:blip r:embed="rId5" cstate="print"/>
          <a:srcRect/>
          <a:stretch>
            <a:fillRect/>
          </a:stretch>
        </p:blipFill>
        <p:spPr bwMode="auto">
          <a:xfrm>
            <a:off x="3550250" y="4319976"/>
            <a:ext cx="1771650" cy="590550"/>
          </a:xfrm>
          <a:prstGeom prst="rect">
            <a:avLst/>
          </a:prstGeom>
          <a:noFill/>
          <a:ln w="9525">
            <a:noFill/>
            <a:miter lim="800000"/>
            <a:headEnd/>
            <a:tailEnd/>
          </a:ln>
        </p:spPr>
      </p:pic>
      <p:pic>
        <p:nvPicPr>
          <p:cNvPr id="346118" name="Picture 6"/>
          <p:cNvPicPr>
            <a:picLocks noChangeAspect="1" noChangeArrowheads="1"/>
          </p:cNvPicPr>
          <p:nvPr/>
        </p:nvPicPr>
        <p:blipFill>
          <a:blip r:embed="rId6" cstate="print"/>
          <a:srcRect/>
          <a:stretch>
            <a:fillRect/>
          </a:stretch>
        </p:blipFill>
        <p:spPr bwMode="auto">
          <a:xfrm>
            <a:off x="2567632" y="5020727"/>
            <a:ext cx="3440498" cy="931345"/>
          </a:xfrm>
          <a:prstGeom prst="rect">
            <a:avLst/>
          </a:prstGeom>
          <a:noFill/>
          <a:ln w="9525">
            <a:noFill/>
            <a:miter lim="800000"/>
            <a:headEnd/>
            <a:tailEnd/>
          </a:ln>
        </p:spPr>
      </p:pic>
      <p:pic>
        <p:nvPicPr>
          <p:cNvPr id="346119" name="Picture 7"/>
          <p:cNvPicPr>
            <a:picLocks noChangeAspect="1" noChangeArrowheads="1"/>
          </p:cNvPicPr>
          <p:nvPr/>
        </p:nvPicPr>
        <p:blipFill>
          <a:blip r:embed="rId7" cstate="print"/>
          <a:srcRect/>
          <a:stretch>
            <a:fillRect/>
          </a:stretch>
        </p:blipFill>
        <p:spPr bwMode="auto">
          <a:xfrm>
            <a:off x="1770459" y="3548448"/>
            <a:ext cx="1297781" cy="381000"/>
          </a:xfrm>
          <a:prstGeom prst="rect">
            <a:avLst/>
          </a:prstGeom>
          <a:noFill/>
          <a:ln w="9525">
            <a:noFill/>
            <a:miter lim="800000"/>
            <a:headEnd/>
            <a:tailEnd/>
          </a:ln>
        </p:spPr>
      </p:pic>
      <p:pic>
        <p:nvPicPr>
          <p:cNvPr id="346120" name="Picture 8"/>
          <p:cNvPicPr>
            <a:picLocks noChangeAspect="1" noChangeArrowheads="1"/>
          </p:cNvPicPr>
          <p:nvPr/>
        </p:nvPicPr>
        <p:blipFill>
          <a:blip r:embed="rId8" cstate="print"/>
          <a:srcRect/>
          <a:stretch>
            <a:fillRect/>
          </a:stretch>
        </p:blipFill>
        <p:spPr bwMode="auto">
          <a:xfrm>
            <a:off x="3107597" y="3438653"/>
            <a:ext cx="1625041" cy="646365"/>
          </a:xfrm>
          <a:prstGeom prst="rect">
            <a:avLst/>
          </a:prstGeom>
          <a:noFill/>
          <a:ln w="9525">
            <a:noFill/>
            <a:miter lim="800000"/>
            <a:headEnd/>
            <a:tailEnd/>
          </a:ln>
        </p:spPr>
      </p:pic>
      <p:pic>
        <p:nvPicPr>
          <p:cNvPr id="346121" name="Picture 9"/>
          <p:cNvPicPr>
            <a:picLocks noChangeAspect="1" noChangeArrowheads="1"/>
          </p:cNvPicPr>
          <p:nvPr/>
        </p:nvPicPr>
        <p:blipFill>
          <a:blip r:embed="rId9" cstate="print"/>
          <a:srcRect/>
          <a:stretch>
            <a:fillRect/>
          </a:stretch>
        </p:blipFill>
        <p:spPr bwMode="auto">
          <a:xfrm>
            <a:off x="5001790" y="3417545"/>
            <a:ext cx="1337225" cy="713911"/>
          </a:xfrm>
          <a:prstGeom prst="rect">
            <a:avLst/>
          </a:prstGeom>
          <a:noFill/>
          <a:ln w="9525">
            <a:noFill/>
            <a:miter lim="800000"/>
            <a:headEnd/>
            <a:tailEnd/>
          </a:ln>
        </p:spPr>
      </p:pic>
      <p:sp>
        <p:nvSpPr>
          <p:cNvPr id="16" name="Rectangle 15"/>
          <p:cNvSpPr/>
          <p:nvPr/>
        </p:nvSpPr>
        <p:spPr>
          <a:xfrm>
            <a:off x="4700085" y="3540895"/>
            <a:ext cx="284052" cy="369332"/>
          </a:xfrm>
          <a:prstGeom prst="rect">
            <a:avLst/>
          </a:prstGeom>
        </p:spPr>
        <p:txBody>
          <a:bodyPr wrap="none">
            <a:spAutoFit/>
          </a:bodyPr>
          <a:lstStyle/>
          <a:p>
            <a:r>
              <a:rPr lang="en-US" dirty="0" smtClean="0"/>
              <a:t>x</a:t>
            </a:r>
            <a:endParaRPr lang="en-US" dirty="0"/>
          </a:p>
        </p:txBody>
      </p:sp>
      <p:cxnSp>
        <p:nvCxnSpPr>
          <p:cNvPr id="17" name="Straight Connector 16"/>
          <p:cNvCxnSpPr>
            <a:cxnSpLocks noChangeShapeType="1"/>
            <a:endCxn id="16" idx="1"/>
          </p:cNvCxnSpPr>
          <p:nvPr/>
        </p:nvCxnSpPr>
        <p:spPr bwMode="auto">
          <a:xfrm>
            <a:off x="3853255" y="3430337"/>
            <a:ext cx="846830" cy="295224"/>
          </a:xfrm>
          <a:prstGeom prst="line">
            <a:avLst/>
          </a:prstGeom>
          <a:noFill/>
          <a:ln w="28575" algn="ctr">
            <a:solidFill>
              <a:srgbClr val="FF0000"/>
            </a:solidFill>
            <a:round/>
            <a:headEnd/>
            <a:tailEnd/>
          </a:ln>
        </p:spPr>
      </p:cxnSp>
      <p:cxnSp>
        <p:nvCxnSpPr>
          <p:cNvPr id="19" name="Straight Connector 18"/>
          <p:cNvCxnSpPr>
            <a:cxnSpLocks noChangeShapeType="1"/>
          </p:cNvCxnSpPr>
          <p:nvPr/>
        </p:nvCxnSpPr>
        <p:spPr bwMode="auto">
          <a:xfrm>
            <a:off x="5228975" y="3842231"/>
            <a:ext cx="887620" cy="260212"/>
          </a:xfrm>
          <a:prstGeom prst="line">
            <a:avLst/>
          </a:prstGeom>
          <a:noFill/>
          <a:ln w="28575" algn="ctr">
            <a:solidFill>
              <a:srgbClr val="FF0000"/>
            </a:solidFill>
            <a:round/>
            <a:headEnd/>
            <a:tailEnd/>
          </a:ln>
        </p:spPr>
      </p:cxnSp>
      <p:sp>
        <p:nvSpPr>
          <p:cNvPr id="18" name="Slide Number Placeholder 17"/>
          <p:cNvSpPr>
            <a:spLocks noGrp="1"/>
          </p:cNvSpPr>
          <p:nvPr>
            <p:ph type="sldNum" sz="quarter" idx="12"/>
          </p:nvPr>
        </p:nvSpPr>
        <p:spPr/>
        <p:txBody>
          <a:bodyPr/>
          <a:lstStyle/>
          <a:p>
            <a:fld id="{B6F15528-21DE-4FAA-801E-634DDDAF4B2B}" type="slidenum">
              <a:rPr lang="en-US" smtClean="0"/>
              <a:pPr/>
              <a:t>45</a:t>
            </a:fld>
            <a:endParaRPr lang="en-US"/>
          </a:p>
        </p:txBody>
      </p:sp>
      <p:sp>
        <p:nvSpPr>
          <p:cNvPr id="20" name="Rectangle 19"/>
          <p:cNvSpPr/>
          <p:nvPr/>
        </p:nvSpPr>
        <p:spPr>
          <a:xfrm>
            <a:off x="6184900" y="1943100"/>
            <a:ext cx="29591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21" name="Rectangle 20"/>
          <p:cNvSpPr/>
          <p:nvPr/>
        </p:nvSpPr>
        <p:spPr>
          <a:xfrm>
            <a:off x="2590800" y="5384800"/>
            <a:ext cx="3378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107"/>
            <a:ext cx="7772400" cy="1143000"/>
          </a:xfrm>
        </p:spPr>
        <p:txBody>
          <a:bodyPr>
            <a:normAutofit/>
          </a:bodyPr>
          <a:lstStyle/>
          <a:p>
            <a:r>
              <a:rPr lang="en-US" sz="4000" u="sng" dirty="0" smtClean="0"/>
              <a:t>Rules </a:t>
            </a:r>
            <a:r>
              <a:rPr lang="en-US" sz="4000" u="sng" dirty="0"/>
              <a:t>for Manipulating K</a:t>
            </a:r>
          </a:p>
        </p:txBody>
      </p:sp>
      <p:sp>
        <p:nvSpPr>
          <p:cNvPr id="15363" name="Rectangle 3"/>
          <p:cNvSpPr>
            <a:spLocks noGrp="1" noChangeArrowheads="1"/>
          </p:cNvSpPr>
          <p:nvPr>
            <p:ph type="body" sz="half" idx="1"/>
          </p:nvPr>
        </p:nvSpPr>
        <p:spPr>
          <a:xfrm>
            <a:off x="451322" y="992187"/>
            <a:ext cx="8074840" cy="4724401"/>
          </a:xfrm>
        </p:spPr>
        <p:txBody>
          <a:bodyPr>
            <a:normAutofit/>
          </a:bodyPr>
          <a:lstStyle/>
          <a:p>
            <a:pPr marL="234950" lvl="1" indent="222250">
              <a:buFont typeface="Arial" pitchFamily="34" charset="0"/>
              <a:buChar char="•"/>
            </a:pPr>
            <a:r>
              <a:rPr lang="en-US" altLang="en-US" sz="2400" dirty="0" smtClean="0"/>
              <a:t>The </a:t>
            </a:r>
            <a:r>
              <a:rPr lang="en-US" altLang="en-US" sz="2400" dirty="0"/>
              <a:t>overall reaction </a:t>
            </a:r>
            <a:r>
              <a:rPr lang="en-US" altLang="en-US" sz="2400" dirty="0" smtClean="0"/>
              <a:t>equilibrium constant (</a:t>
            </a:r>
            <a:r>
              <a:rPr lang="en-US" altLang="en-US" sz="2400" i="1" dirty="0" smtClean="0"/>
              <a:t>K</a:t>
            </a:r>
            <a:r>
              <a:rPr lang="en-US" altLang="en-US" sz="2400" dirty="0" smtClean="0"/>
              <a:t>) is </a:t>
            </a:r>
            <a:r>
              <a:rPr lang="en-US" altLang="en-US" sz="2400" dirty="0"/>
              <a:t>the </a:t>
            </a:r>
            <a:r>
              <a:rPr lang="en-US" altLang="en-US" sz="2400" u="sng" dirty="0"/>
              <a:t>product</a:t>
            </a:r>
            <a:r>
              <a:rPr lang="en-US" altLang="en-US" sz="2400" dirty="0"/>
              <a:t> 	</a:t>
            </a:r>
            <a:r>
              <a:rPr lang="en-US" altLang="en-US" sz="2400" dirty="0" smtClean="0"/>
              <a:t>of </a:t>
            </a:r>
            <a:r>
              <a:rPr lang="en-US" altLang="en-US" sz="2400" dirty="0"/>
              <a:t>the </a:t>
            </a:r>
            <a:r>
              <a:rPr lang="en-US" altLang="en-US" sz="2400" dirty="0" smtClean="0"/>
              <a:t>equilibrium constants for </a:t>
            </a:r>
            <a:r>
              <a:rPr lang="en-US" altLang="en-US" sz="2400" dirty="0"/>
              <a:t>the </a:t>
            </a:r>
            <a:r>
              <a:rPr lang="en-US" altLang="en-US" sz="2400" dirty="0" smtClean="0"/>
              <a:t>steps.</a:t>
            </a:r>
          </a:p>
          <a:p>
            <a:pPr marL="234950" lvl="1" indent="222250"/>
            <a:endParaRPr lang="en-US" altLang="en-US" sz="2400" dirty="0"/>
          </a:p>
          <a:p>
            <a:pPr marL="234950" indent="222250"/>
            <a:r>
              <a:rPr lang="en-US" sz="2400" dirty="0" smtClean="0"/>
              <a:t>If </a:t>
            </a:r>
            <a:r>
              <a:rPr lang="en-US" sz="2400" dirty="0"/>
              <a:t>the equation is reversed, the equilibrium constant is </a:t>
            </a:r>
            <a:r>
              <a:rPr lang="en-US" sz="2400" dirty="0" smtClean="0"/>
              <a:t>	inverted.</a:t>
            </a:r>
          </a:p>
          <a:p>
            <a:pPr marL="234950" indent="222250"/>
            <a:endParaRPr lang="en-US" sz="2400" dirty="0"/>
          </a:p>
          <a:p>
            <a:pPr marL="234950" indent="222250"/>
            <a:endParaRPr lang="en-US" sz="2400" dirty="0" smtClean="0"/>
          </a:p>
          <a:p>
            <a:pPr marL="234950" indent="222250"/>
            <a:endParaRPr lang="en-US" sz="2400" dirty="0"/>
          </a:p>
          <a:p>
            <a:pPr marL="234950" indent="222250"/>
            <a:endParaRPr lang="en-US" sz="2400" dirty="0" smtClean="0"/>
          </a:p>
          <a:p>
            <a:pPr marL="234950" indent="222250"/>
            <a:r>
              <a:rPr lang="en-US" sz="2400" dirty="0" smtClean="0"/>
              <a:t>If </a:t>
            </a:r>
            <a:r>
              <a:rPr lang="en-US" sz="2400" dirty="0"/>
              <a:t>the equation is multiplied by a factor, the equilibrium </a:t>
            </a:r>
            <a:r>
              <a:rPr lang="en-US" sz="2400" dirty="0" smtClean="0"/>
              <a:t>	constant </a:t>
            </a:r>
            <a:r>
              <a:rPr lang="en-US" sz="2400" dirty="0"/>
              <a:t>is raised to the same factor</a:t>
            </a:r>
            <a:r>
              <a:rPr lang="en-US" sz="2400" dirty="0" smtClean="0"/>
              <a:t>.</a:t>
            </a:r>
            <a:endParaRPr lang="en-US" sz="2400" dirty="0"/>
          </a:p>
          <a:p>
            <a:pPr marL="0" indent="0">
              <a:buNone/>
            </a:pPr>
            <a:endParaRPr lang="en-US" sz="2400" dirty="0"/>
          </a:p>
        </p:txBody>
      </p:sp>
      <p:graphicFrame>
        <p:nvGraphicFramePr>
          <p:cNvPr id="15364" name="Object 4"/>
          <p:cNvGraphicFramePr>
            <a:graphicFrameLocks noGrp="1" noChangeAspect="1"/>
          </p:cNvGraphicFramePr>
          <p:nvPr>
            <p:ph sz="half" idx="2"/>
          </p:nvPr>
        </p:nvGraphicFramePr>
        <p:xfrm>
          <a:off x="2048643" y="2877631"/>
          <a:ext cx="5207168" cy="1743801"/>
        </p:xfrm>
        <a:graphic>
          <a:graphicData uri="http://schemas.openxmlformats.org/presentationml/2006/ole">
            <p:oleObj spid="_x0000_s12297" name="Equation" r:id="rId3" imgW="2806700" imgH="939800" progId="Equation.3">
              <p:embed/>
            </p:oleObj>
          </a:graphicData>
        </a:graphic>
      </p:graphicFrame>
      <p:grpSp>
        <p:nvGrpSpPr>
          <p:cNvPr id="20" name="Group 19"/>
          <p:cNvGrpSpPr/>
          <p:nvPr/>
        </p:nvGrpSpPr>
        <p:grpSpPr>
          <a:xfrm>
            <a:off x="3197842" y="1791739"/>
            <a:ext cx="2906404" cy="395407"/>
            <a:chOff x="2137725" y="4510216"/>
            <a:chExt cx="5004481" cy="642552"/>
          </a:xfrm>
        </p:grpSpPr>
        <p:sp>
          <p:nvSpPr>
            <p:cNvPr id="21" name="Rounded Rectangle 20"/>
            <p:cNvSpPr/>
            <p:nvPr/>
          </p:nvSpPr>
          <p:spPr>
            <a:xfrm>
              <a:off x="2137725" y="4510216"/>
              <a:ext cx="5004481" cy="642552"/>
            </a:xfrm>
            <a:prstGeom prst="roundRect">
              <a:avLst>
                <a:gd name="adj" fmla="val 320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6"/>
            <p:cNvGraphicFramePr>
              <a:graphicFrameLocks noChangeAspect="1"/>
            </p:cNvGraphicFramePr>
            <p:nvPr/>
          </p:nvGraphicFramePr>
          <p:xfrm>
            <a:off x="2332038" y="4589632"/>
            <a:ext cx="4572000" cy="508000"/>
          </p:xfrm>
          <a:graphic>
            <a:graphicData uri="http://schemas.openxmlformats.org/presentationml/2006/ole">
              <p:oleObj spid="_x0000_s12298" name="Equation" r:id="rId4" imgW="3429000" imgH="38100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p:cNvSpPr>
            <a:spLocks noGrp="1"/>
          </p:cNvSpPr>
          <p:nvPr>
            <p:ph type="sldNum" sz="quarter" idx="12"/>
          </p:nvPr>
        </p:nvSpPr>
        <p:spPr/>
        <p:txBody>
          <a:bodyPr/>
          <a:lstStyle/>
          <a:p>
            <a:pPr>
              <a:defRPr/>
            </a:pPr>
            <a:fld id="{0E2C2037-6CE1-46C6-BB36-6AFEE3E67C45}" type="slidenum">
              <a:rPr lang="en-US"/>
              <a:pPr>
                <a:defRPr/>
              </a:pPr>
              <a:t>47</a:t>
            </a:fld>
            <a:endParaRPr lang="en-US" dirty="0"/>
          </a:p>
        </p:txBody>
      </p:sp>
      <p:sp>
        <p:nvSpPr>
          <p:cNvPr id="37891" name="Text Placeholder 2"/>
          <p:cNvSpPr>
            <a:spLocks/>
          </p:cNvSpPr>
          <p:nvPr/>
        </p:nvSpPr>
        <p:spPr bwMode="auto">
          <a:xfrm>
            <a:off x="152400" y="762000"/>
            <a:ext cx="8807450" cy="5867400"/>
          </a:xfrm>
          <a:prstGeom prst="rect">
            <a:avLst/>
          </a:prstGeom>
          <a:noFill/>
          <a:ln w="9525">
            <a:noFill/>
            <a:miter lim="800000"/>
            <a:headEnd/>
            <a:tailEnd/>
          </a:ln>
        </p:spPr>
        <p:txBody>
          <a:bodyPr/>
          <a:lstStyle/>
          <a:p>
            <a:pPr>
              <a:spcBef>
                <a:spcPct val="20000"/>
              </a:spcBef>
              <a:buFont typeface="Arial" charset="0"/>
              <a:buNone/>
            </a:pPr>
            <a:r>
              <a:rPr lang="en-US" sz="2400" dirty="0" smtClean="0"/>
              <a:t>Write the equilibrium constant expression for each formulation :</a:t>
            </a:r>
            <a:endParaRPr lang="en-US" sz="2400" dirty="0"/>
          </a:p>
          <a:p>
            <a:pPr>
              <a:spcBef>
                <a:spcPct val="20000"/>
              </a:spcBef>
              <a:buFont typeface="Arial" charset="0"/>
              <a:buNone/>
            </a:pPr>
            <a:endParaRPr lang="en-US" sz="1200" dirty="0"/>
          </a:p>
          <a:p>
            <a:pPr>
              <a:spcBef>
                <a:spcPct val="20000"/>
              </a:spcBef>
              <a:buFont typeface="Arial" charset="0"/>
              <a:buAutoNum type="alphaLcParenBoth"/>
            </a:pPr>
            <a:r>
              <a:rPr lang="en-US" sz="2400" dirty="0"/>
              <a:t> </a:t>
            </a:r>
            <a:r>
              <a:rPr lang="en-US" sz="2400" dirty="0" smtClean="0"/>
              <a:t>  N</a:t>
            </a:r>
            <a:r>
              <a:rPr lang="en-US" sz="2400" baseline="-25000" dirty="0" smtClean="0"/>
              <a:t>2(</a:t>
            </a:r>
            <a:r>
              <a:rPr lang="en-US" sz="2400" i="1" baseline="-25000" dirty="0" smtClean="0"/>
              <a:t>g</a:t>
            </a:r>
            <a:r>
              <a:rPr lang="en-US" sz="2400" baseline="-25000" dirty="0"/>
              <a:t>)</a:t>
            </a:r>
            <a:r>
              <a:rPr lang="en-US" sz="2400" dirty="0"/>
              <a:t> + 3H</a:t>
            </a:r>
            <a:r>
              <a:rPr lang="en-US" sz="2400" baseline="-25000" dirty="0"/>
              <a:t>2(</a:t>
            </a:r>
            <a:r>
              <a:rPr lang="en-US" sz="2400" i="1" baseline="-25000" dirty="0"/>
              <a:t>g</a:t>
            </a:r>
            <a:r>
              <a:rPr lang="en-US" sz="2400" baseline="-25000" dirty="0"/>
              <a:t>) </a:t>
            </a:r>
            <a:r>
              <a:rPr lang="en-US" sz="2400" baseline="-25000" dirty="0" smtClean="0"/>
              <a:t>              </a:t>
            </a:r>
            <a:r>
              <a:rPr lang="en-US" sz="2400" dirty="0" smtClean="0"/>
              <a:t>2NH</a:t>
            </a:r>
            <a:r>
              <a:rPr lang="en-US" sz="2400" baseline="-25000" dirty="0" smtClean="0"/>
              <a:t>3(</a:t>
            </a:r>
            <a:r>
              <a:rPr lang="en-US" sz="2400" i="1" baseline="-25000" dirty="0" smtClean="0"/>
              <a:t>g</a:t>
            </a:r>
            <a:r>
              <a:rPr lang="en-US" sz="2400" baseline="-25000" dirty="0"/>
              <a:t>)</a:t>
            </a:r>
          </a:p>
          <a:p>
            <a:pPr>
              <a:spcBef>
                <a:spcPct val="20000"/>
              </a:spcBef>
              <a:buFont typeface="Arial" charset="0"/>
              <a:buAutoNum type="alphaLcParenBoth"/>
            </a:pPr>
            <a:endParaRPr lang="en-US" sz="2400" dirty="0"/>
          </a:p>
          <a:p>
            <a:pPr>
              <a:spcBef>
                <a:spcPct val="20000"/>
              </a:spcBef>
              <a:buFont typeface="Arial" charset="0"/>
              <a:buNone/>
            </a:pPr>
            <a:r>
              <a:rPr lang="en-US" sz="2400" dirty="0"/>
              <a:t>(b)    </a:t>
            </a:r>
            <a:r>
              <a:rPr lang="en-US" sz="2400" dirty="0" smtClean="0"/>
              <a:t>  N</a:t>
            </a:r>
            <a:r>
              <a:rPr lang="en-US" sz="2400" baseline="-25000" dirty="0" smtClean="0"/>
              <a:t>2(</a:t>
            </a:r>
            <a:r>
              <a:rPr lang="en-US" sz="2400" i="1" baseline="-25000" dirty="0" smtClean="0"/>
              <a:t>g</a:t>
            </a:r>
            <a:r>
              <a:rPr lang="en-US" sz="2400" baseline="-25000" dirty="0"/>
              <a:t>) </a:t>
            </a:r>
            <a:r>
              <a:rPr lang="en-US" sz="2400" dirty="0"/>
              <a:t>+    </a:t>
            </a:r>
            <a:r>
              <a:rPr lang="en-US" sz="2400" dirty="0" smtClean="0"/>
              <a:t>  H</a:t>
            </a:r>
            <a:r>
              <a:rPr lang="en-US" sz="2400" baseline="-25000" dirty="0" smtClean="0"/>
              <a:t>2(</a:t>
            </a:r>
            <a:r>
              <a:rPr lang="en-US" sz="2400" i="1" baseline="-25000" dirty="0" smtClean="0"/>
              <a:t>g</a:t>
            </a:r>
            <a:r>
              <a:rPr lang="en-US" sz="2400" baseline="-25000" dirty="0"/>
              <a:t>)</a:t>
            </a:r>
            <a:r>
              <a:rPr lang="en-US" sz="2400" dirty="0"/>
              <a:t>       </a:t>
            </a:r>
            <a:r>
              <a:rPr lang="en-US" sz="2400" dirty="0" smtClean="0"/>
              <a:t>     NH</a:t>
            </a:r>
            <a:r>
              <a:rPr lang="en-US" sz="2400" baseline="-25000" dirty="0" smtClean="0"/>
              <a:t>3(</a:t>
            </a:r>
            <a:r>
              <a:rPr lang="en-US" sz="2400" i="1" baseline="-25000" dirty="0" smtClean="0"/>
              <a:t>g</a:t>
            </a:r>
            <a:r>
              <a:rPr lang="en-US" sz="2400" baseline="-25000" dirty="0"/>
              <a:t>)</a:t>
            </a:r>
          </a:p>
          <a:p>
            <a:pPr>
              <a:spcBef>
                <a:spcPct val="20000"/>
              </a:spcBef>
              <a:buFont typeface="Arial" charset="0"/>
              <a:buNone/>
            </a:pPr>
            <a:endParaRPr lang="en-US" sz="2400" dirty="0"/>
          </a:p>
          <a:p>
            <a:pPr>
              <a:spcBef>
                <a:spcPct val="20000"/>
              </a:spcBef>
              <a:buFont typeface="Arial" charset="0"/>
              <a:buNone/>
            </a:pPr>
            <a:r>
              <a:rPr lang="en-US" sz="2400" dirty="0" smtClean="0"/>
              <a:t>(c)      N</a:t>
            </a:r>
            <a:r>
              <a:rPr lang="en-US" sz="2400" baseline="-25000" dirty="0" smtClean="0"/>
              <a:t>2(</a:t>
            </a:r>
            <a:r>
              <a:rPr lang="en-US" sz="2400" i="1" baseline="-25000" dirty="0" smtClean="0"/>
              <a:t>g</a:t>
            </a:r>
            <a:r>
              <a:rPr lang="en-US" sz="2400" baseline="-25000" dirty="0" smtClean="0"/>
              <a:t>) </a:t>
            </a:r>
            <a:r>
              <a:rPr lang="en-US" sz="2400" dirty="0" smtClean="0"/>
              <a:t>+  H</a:t>
            </a:r>
            <a:r>
              <a:rPr lang="en-US" sz="2400" baseline="-25000" dirty="0" smtClean="0"/>
              <a:t>2(</a:t>
            </a:r>
            <a:r>
              <a:rPr lang="en-US" sz="2400" i="1" baseline="-25000" dirty="0" smtClean="0"/>
              <a:t>g</a:t>
            </a:r>
            <a:r>
              <a:rPr lang="en-US" sz="2400" baseline="-25000" dirty="0" smtClean="0"/>
              <a:t>)</a:t>
            </a:r>
            <a:r>
              <a:rPr lang="en-US" sz="2400" dirty="0" smtClean="0"/>
              <a:t>              NH</a:t>
            </a:r>
            <a:r>
              <a:rPr lang="en-US" sz="2400" baseline="-25000" dirty="0" smtClean="0"/>
              <a:t>3(</a:t>
            </a:r>
            <a:r>
              <a:rPr lang="en-US" sz="2400" i="1" baseline="-25000" dirty="0" smtClean="0"/>
              <a:t>g</a:t>
            </a:r>
            <a:r>
              <a:rPr lang="en-US" sz="2400" baseline="-25000" dirty="0" smtClean="0"/>
              <a:t>)</a:t>
            </a:r>
          </a:p>
          <a:p>
            <a:pPr>
              <a:spcBef>
                <a:spcPct val="20000"/>
              </a:spcBef>
              <a:buFont typeface="Arial" charset="0"/>
              <a:buNone/>
            </a:pPr>
            <a:endParaRPr lang="en-US" sz="2400" dirty="0"/>
          </a:p>
          <a:p>
            <a:pPr>
              <a:spcBef>
                <a:spcPct val="20000"/>
              </a:spcBef>
              <a:buFont typeface="Arial" charset="0"/>
              <a:buNone/>
            </a:pPr>
            <a:r>
              <a:rPr lang="en-US" sz="2400" dirty="0"/>
              <a:t>(d) How are the equilibrium constants related to one another?</a:t>
            </a:r>
          </a:p>
          <a:p>
            <a:pPr>
              <a:spcBef>
                <a:spcPct val="20000"/>
              </a:spcBef>
              <a:buFont typeface="Arial" charset="0"/>
              <a:buNone/>
            </a:pPr>
            <a:endParaRPr lang="en-US" sz="2400" dirty="0"/>
          </a:p>
          <a:p>
            <a:pPr>
              <a:buFont typeface="Arial" charset="0"/>
              <a:buNone/>
            </a:pPr>
            <a:endParaRPr lang="en-US" sz="2400" dirty="0">
              <a:cs typeface="Arial" charset="0"/>
            </a:endParaRPr>
          </a:p>
          <a:p>
            <a:pPr>
              <a:buFont typeface="Arial" charset="0"/>
              <a:buNone/>
            </a:pPr>
            <a:endParaRPr lang="en-US" sz="2400" dirty="0">
              <a:cs typeface="Arial" charset="0"/>
            </a:endParaRPr>
          </a:p>
          <a:p>
            <a:pPr>
              <a:buFont typeface="Arial" charset="0"/>
              <a:buNone/>
            </a:pPr>
            <a:endParaRPr lang="en-US" sz="2400" dirty="0">
              <a:cs typeface="Arial" charset="0"/>
            </a:endParaRPr>
          </a:p>
          <a:p>
            <a:pPr>
              <a:buFont typeface="Arial" charset="0"/>
              <a:buNone/>
            </a:pPr>
            <a:endParaRPr lang="en-US" sz="2400" dirty="0">
              <a:cs typeface="Arial" charset="0"/>
            </a:endParaRPr>
          </a:p>
          <a:p>
            <a:pPr>
              <a:buFont typeface="Arial" charset="0"/>
              <a:buNone/>
            </a:pPr>
            <a:endParaRPr lang="en-US" sz="2400" dirty="0">
              <a:cs typeface="Arial" charset="0"/>
            </a:endParaRPr>
          </a:p>
          <a:p>
            <a:pPr>
              <a:spcBef>
                <a:spcPct val="20000"/>
              </a:spcBef>
              <a:buFont typeface="Arial" charset="0"/>
              <a:buNone/>
            </a:pPr>
            <a:endParaRPr lang="en-US" sz="2400" dirty="0"/>
          </a:p>
        </p:txBody>
      </p:sp>
      <p:sp>
        <p:nvSpPr>
          <p:cNvPr id="37892" name="Text Placeholder 1"/>
          <p:cNvSpPr>
            <a:spLocks/>
          </p:cNvSpPr>
          <p:nvPr/>
        </p:nvSpPr>
        <p:spPr bwMode="auto">
          <a:xfrm>
            <a:off x="2070100" y="0"/>
            <a:ext cx="3484563" cy="582613"/>
          </a:xfrm>
          <a:prstGeom prst="rect">
            <a:avLst/>
          </a:prstGeom>
          <a:gradFill rotWithShape="1">
            <a:gsLst>
              <a:gs pos="0">
                <a:srgbClr val="109769">
                  <a:alpha val="50000"/>
                </a:srgbClr>
              </a:gs>
              <a:gs pos="50000">
                <a:srgbClr val="109769">
                  <a:alpha val="25000"/>
                </a:srgbClr>
              </a:gs>
              <a:gs pos="100000">
                <a:srgbClr val="109769">
                  <a:alpha val="0"/>
                </a:srgbClr>
              </a:gs>
            </a:gsLst>
            <a:lin ang="0" scaled="1"/>
          </a:gradFill>
          <a:ln w="9525">
            <a:noFill/>
            <a:miter lim="800000"/>
            <a:headEnd/>
            <a:tailEnd/>
          </a:ln>
        </p:spPr>
        <p:txBody>
          <a:bodyPr anchor="ctr"/>
          <a:lstStyle/>
          <a:p>
            <a:pPr>
              <a:spcBef>
                <a:spcPct val="20000"/>
              </a:spcBef>
              <a:buFont typeface="Arial" charset="0"/>
              <a:buNone/>
            </a:pPr>
            <a:r>
              <a:rPr lang="en-US" sz="3200" b="1">
                <a:solidFill>
                  <a:srgbClr val="FFFFCC"/>
                </a:solidFill>
                <a:cs typeface="Arial" charset="0"/>
              </a:rPr>
              <a:t>14.7</a:t>
            </a:r>
          </a:p>
        </p:txBody>
      </p:sp>
      <p:pic>
        <p:nvPicPr>
          <p:cNvPr id="37893" name="Picture 4"/>
          <p:cNvPicPr>
            <a:picLocks noChangeAspect="1" noChangeArrowheads="1"/>
          </p:cNvPicPr>
          <p:nvPr/>
        </p:nvPicPr>
        <p:blipFill>
          <a:blip r:embed="rId2" cstate="print"/>
          <a:srcRect/>
          <a:stretch>
            <a:fillRect/>
          </a:stretch>
        </p:blipFill>
        <p:spPr bwMode="auto">
          <a:xfrm>
            <a:off x="2381318" y="1557927"/>
            <a:ext cx="471487" cy="158750"/>
          </a:xfrm>
          <a:prstGeom prst="rect">
            <a:avLst/>
          </a:prstGeom>
          <a:noFill/>
          <a:ln w="9525">
            <a:noFill/>
            <a:miter lim="800000"/>
            <a:headEnd/>
            <a:tailEnd/>
          </a:ln>
        </p:spPr>
      </p:pic>
      <p:pic>
        <p:nvPicPr>
          <p:cNvPr id="37894" name="Picture 5"/>
          <p:cNvPicPr>
            <a:picLocks noChangeAspect="1" noChangeArrowheads="1"/>
          </p:cNvPicPr>
          <p:nvPr/>
        </p:nvPicPr>
        <p:blipFill>
          <a:blip r:embed="rId3" cstate="print"/>
          <a:srcRect/>
          <a:stretch>
            <a:fillRect/>
          </a:stretch>
        </p:blipFill>
        <p:spPr bwMode="auto">
          <a:xfrm>
            <a:off x="722871" y="2162421"/>
            <a:ext cx="249238" cy="685800"/>
          </a:xfrm>
          <a:prstGeom prst="rect">
            <a:avLst/>
          </a:prstGeom>
          <a:noFill/>
          <a:ln w="9525">
            <a:noFill/>
            <a:miter lim="800000"/>
            <a:headEnd/>
            <a:tailEnd/>
          </a:ln>
        </p:spPr>
      </p:pic>
      <p:pic>
        <p:nvPicPr>
          <p:cNvPr id="37895" name="Picture 6"/>
          <p:cNvPicPr>
            <a:picLocks noChangeAspect="1" noChangeArrowheads="1"/>
          </p:cNvPicPr>
          <p:nvPr/>
        </p:nvPicPr>
        <p:blipFill>
          <a:blip r:embed="rId4" cstate="print"/>
          <a:srcRect/>
          <a:stretch>
            <a:fillRect/>
          </a:stretch>
        </p:blipFill>
        <p:spPr bwMode="auto">
          <a:xfrm>
            <a:off x="1867841" y="2200178"/>
            <a:ext cx="238125" cy="655638"/>
          </a:xfrm>
          <a:prstGeom prst="rect">
            <a:avLst/>
          </a:prstGeom>
          <a:noFill/>
          <a:ln w="9525">
            <a:noFill/>
            <a:miter lim="800000"/>
            <a:headEnd/>
            <a:tailEnd/>
          </a:ln>
        </p:spPr>
      </p:pic>
      <p:pic>
        <p:nvPicPr>
          <p:cNvPr id="37896" name="Picture 7"/>
          <p:cNvPicPr>
            <a:picLocks noChangeAspect="1" noChangeArrowheads="1"/>
          </p:cNvPicPr>
          <p:nvPr/>
        </p:nvPicPr>
        <p:blipFill>
          <a:blip r:embed="rId2" cstate="print"/>
          <a:srcRect/>
          <a:stretch>
            <a:fillRect/>
          </a:stretch>
        </p:blipFill>
        <p:spPr bwMode="auto">
          <a:xfrm>
            <a:off x="2856854" y="2452032"/>
            <a:ext cx="471487" cy="158750"/>
          </a:xfrm>
          <a:prstGeom prst="rect">
            <a:avLst/>
          </a:prstGeom>
          <a:noFill/>
          <a:ln w="9525">
            <a:noFill/>
            <a:miter lim="800000"/>
            <a:headEnd/>
            <a:tailEnd/>
          </a:ln>
        </p:spPr>
      </p:pic>
      <p:pic>
        <p:nvPicPr>
          <p:cNvPr id="37897" name="Picture 8"/>
          <p:cNvPicPr>
            <a:picLocks noChangeAspect="1" noChangeArrowheads="1"/>
          </p:cNvPicPr>
          <p:nvPr/>
        </p:nvPicPr>
        <p:blipFill>
          <a:blip r:embed="rId5" cstate="print"/>
          <a:srcRect/>
          <a:stretch>
            <a:fillRect/>
          </a:stretch>
        </p:blipFill>
        <p:spPr bwMode="auto">
          <a:xfrm>
            <a:off x="718109" y="3002209"/>
            <a:ext cx="265112" cy="731837"/>
          </a:xfrm>
          <a:prstGeom prst="rect">
            <a:avLst/>
          </a:prstGeom>
          <a:noFill/>
          <a:ln w="9525">
            <a:noFill/>
            <a:miter lim="800000"/>
            <a:headEnd/>
            <a:tailEnd/>
          </a:ln>
        </p:spPr>
      </p:pic>
      <p:pic>
        <p:nvPicPr>
          <p:cNvPr id="37898" name="Picture 9"/>
          <p:cNvPicPr>
            <a:picLocks noChangeAspect="1" noChangeArrowheads="1"/>
          </p:cNvPicPr>
          <p:nvPr/>
        </p:nvPicPr>
        <p:blipFill>
          <a:blip r:embed="rId2" cstate="print"/>
          <a:srcRect/>
          <a:stretch>
            <a:fillRect/>
          </a:stretch>
        </p:blipFill>
        <p:spPr bwMode="auto">
          <a:xfrm>
            <a:off x="2451865" y="3325157"/>
            <a:ext cx="471488" cy="158750"/>
          </a:xfrm>
          <a:prstGeom prst="rect">
            <a:avLst/>
          </a:prstGeom>
          <a:noFill/>
          <a:ln w="9525">
            <a:noFill/>
            <a:miter lim="800000"/>
            <a:headEnd/>
            <a:tailEnd/>
          </a:ln>
        </p:spPr>
      </p:pic>
      <p:pic>
        <p:nvPicPr>
          <p:cNvPr id="37899" name="Picture 10"/>
          <p:cNvPicPr>
            <a:picLocks noChangeAspect="1" noChangeArrowheads="1"/>
          </p:cNvPicPr>
          <p:nvPr/>
        </p:nvPicPr>
        <p:blipFill>
          <a:blip r:embed="rId6" cstate="print"/>
          <a:srcRect/>
          <a:stretch>
            <a:fillRect/>
          </a:stretch>
        </p:blipFill>
        <p:spPr bwMode="auto">
          <a:xfrm>
            <a:off x="3063739" y="3039750"/>
            <a:ext cx="252412" cy="698500"/>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5298989" y="1200665"/>
            <a:ext cx="1710225" cy="773374"/>
          </a:xfrm>
          <a:prstGeom prst="rect">
            <a:avLst/>
          </a:prstGeom>
          <a:noFill/>
          <a:ln w="9525">
            <a:noFill/>
            <a:miter lim="800000"/>
            <a:headEnd/>
            <a:tailEnd/>
          </a:ln>
        </p:spPr>
      </p:pic>
      <p:pic>
        <p:nvPicPr>
          <p:cNvPr id="13" name="Picture 5"/>
          <p:cNvPicPr>
            <a:picLocks noChangeAspect="1" noChangeArrowheads="1"/>
          </p:cNvPicPr>
          <p:nvPr/>
        </p:nvPicPr>
        <p:blipFill>
          <a:blip r:embed="rId8" cstate="print"/>
          <a:srcRect/>
          <a:stretch>
            <a:fillRect/>
          </a:stretch>
        </p:blipFill>
        <p:spPr bwMode="auto">
          <a:xfrm>
            <a:off x="5284573" y="2080053"/>
            <a:ext cx="1861127" cy="915892"/>
          </a:xfrm>
          <a:prstGeom prst="rect">
            <a:avLst/>
          </a:prstGeom>
          <a:noFill/>
          <a:ln w="9525">
            <a:noFill/>
            <a:miter lim="800000"/>
            <a:headEnd/>
            <a:tailEnd/>
          </a:ln>
        </p:spPr>
      </p:pic>
      <p:pic>
        <p:nvPicPr>
          <p:cNvPr id="14" name="Picture 6"/>
          <p:cNvPicPr>
            <a:picLocks noChangeAspect="1" noChangeArrowheads="1"/>
          </p:cNvPicPr>
          <p:nvPr/>
        </p:nvPicPr>
        <p:blipFill>
          <a:blip r:embed="rId9" cstate="print"/>
          <a:srcRect/>
          <a:stretch>
            <a:fillRect/>
          </a:stretch>
        </p:blipFill>
        <p:spPr bwMode="auto">
          <a:xfrm>
            <a:off x="5321645" y="2922373"/>
            <a:ext cx="1659924" cy="1106616"/>
          </a:xfrm>
          <a:prstGeom prst="rect">
            <a:avLst/>
          </a:prstGeom>
          <a:noFill/>
          <a:ln w="9525">
            <a:noFill/>
            <a:miter lim="800000"/>
            <a:headEnd/>
            <a:tailEnd/>
          </a:ln>
        </p:spPr>
      </p:pic>
      <p:pic>
        <p:nvPicPr>
          <p:cNvPr id="15" name="Picture 3"/>
          <p:cNvPicPr>
            <a:picLocks noChangeAspect="1" noChangeArrowheads="1"/>
          </p:cNvPicPr>
          <p:nvPr/>
        </p:nvPicPr>
        <p:blipFill>
          <a:blip r:embed="rId10" cstate="print"/>
          <a:srcRect/>
          <a:stretch>
            <a:fillRect/>
          </a:stretch>
        </p:blipFill>
        <p:spPr bwMode="auto">
          <a:xfrm>
            <a:off x="2794687" y="4578179"/>
            <a:ext cx="3550618" cy="17979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638604" y="355192"/>
            <a:ext cx="7876066" cy="646331"/>
          </a:xfrm>
          <a:prstGeom prst="rect">
            <a:avLst/>
          </a:prstGeom>
          <a:noFill/>
          <a:ln w="9525">
            <a:noFill/>
            <a:miter lim="800000"/>
            <a:headEnd/>
            <a:tailEnd/>
          </a:ln>
        </p:spPr>
        <p:txBody>
          <a:bodyPr wrap="none">
            <a:spAutoFit/>
          </a:bodyPr>
          <a:lstStyle/>
          <a:p>
            <a:pPr algn="ctr"/>
            <a:r>
              <a:rPr lang="en-US" sz="3600" u="sng" dirty="0"/>
              <a:t>Writing Equilibrium Constant Expressions</a:t>
            </a:r>
          </a:p>
        </p:txBody>
      </p:sp>
      <p:sp>
        <p:nvSpPr>
          <p:cNvPr id="16387" name="Text Box 3"/>
          <p:cNvSpPr txBox="1">
            <a:spLocks noChangeArrowheads="1"/>
          </p:cNvSpPr>
          <p:nvPr/>
        </p:nvSpPr>
        <p:spPr bwMode="auto">
          <a:xfrm>
            <a:off x="228600" y="1247288"/>
            <a:ext cx="8686800" cy="5447645"/>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400" dirty="0"/>
              <a:t>The concentrations of the reacting species in the condensed phase are expressed in </a:t>
            </a:r>
            <a:r>
              <a:rPr lang="en-US" sz="2400" i="1" dirty="0"/>
              <a:t>M</a:t>
            </a:r>
            <a:r>
              <a:rPr lang="en-US" sz="2400" dirty="0"/>
              <a:t>.  In the gaseous phase, the concentrations can be expressed in </a:t>
            </a:r>
            <a:r>
              <a:rPr lang="en-US" sz="2400" i="1" dirty="0"/>
              <a:t>M</a:t>
            </a:r>
            <a:r>
              <a:rPr lang="en-US" sz="2400" dirty="0"/>
              <a:t> or in atm.</a:t>
            </a:r>
          </a:p>
          <a:p>
            <a:pPr marL="457200" indent="-457200">
              <a:spcBef>
                <a:spcPct val="50000"/>
              </a:spcBef>
              <a:buFontTx/>
              <a:buAutoNum type="arabicPeriod"/>
            </a:pPr>
            <a:r>
              <a:rPr lang="en-US" sz="2400" dirty="0"/>
              <a:t>The concentrations of pure solids, pure liquids and solvents do not appear in the equilibrium constant expressions.</a:t>
            </a:r>
          </a:p>
          <a:p>
            <a:pPr marL="457200" indent="-457200">
              <a:spcBef>
                <a:spcPct val="50000"/>
              </a:spcBef>
              <a:buFontTx/>
              <a:buAutoNum type="arabicPeriod"/>
            </a:pPr>
            <a:r>
              <a:rPr lang="en-US" sz="2400" dirty="0"/>
              <a:t>The equilibrium constant is a </a:t>
            </a:r>
            <a:r>
              <a:rPr lang="en-US" sz="2400" u="sng" dirty="0"/>
              <a:t>dimensionless quantity</a:t>
            </a:r>
            <a:r>
              <a:rPr lang="en-US" sz="2400" dirty="0"/>
              <a:t>.</a:t>
            </a:r>
          </a:p>
          <a:p>
            <a:pPr marL="457200" indent="-457200">
              <a:spcBef>
                <a:spcPct val="50000"/>
              </a:spcBef>
              <a:buFontTx/>
              <a:buAutoNum type="arabicPeriod"/>
            </a:pPr>
            <a:r>
              <a:rPr lang="en-US" sz="2400" dirty="0"/>
              <a:t>In quoting a value for the equilibrium constant, you must specify the balanced equation and the temperature</a:t>
            </a:r>
            <a:r>
              <a:rPr lang="en-US" sz="2400" dirty="0" smtClean="0"/>
              <a:t>.</a:t>
            </a:r>
          </a:p>
          <a:p>
            <a:pPr marL="457200" indent="-457200">
              <a:spcBef>
                <a:spcPct val="50000"/>
              </a:spcBef>
              <a:buFontTx/>
              <a:buAutoNum type="arabicPeriod"/>
            </a:pPr>
            <a:r>
              <a:rPr lang="en-US" sz="2400" dirty="0" smtClean="0"/>
              <a:t>If a reaction can be expressed as a sum of two or more reactions, the equilibrium constant for the overall reaction is given by the product of the equilibrium constants of the individual reactions.</a:t>
            </a:r>
          </a:p>
          <a:p>
            <a:pPr marL="457200" indent="-457200">
              <a:spcBef>
                <a:spcPct val="50000"/>
              </a:spcBef>
              <a:buFontTx/>
              <a:buAutoNum type="arabicPeriod"/>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0525" y="838200"/>
            <a:ext cx="8372475" cy="2790825"/>
          </a:xfrm>
          <a:prstGeom prst="rect">
            <a:avLst/>
          </a:prstGeom>
          <a:noFill/>
          <a:ln w="9525">
            <a:noFill/>
            <a:miter lim="800000"/>
            <a:headEnd/>
            <a:tailEnd/>
          </a:ln>
        </p:spPr>
      </p:pic>
      <p:sp>
        <p:nvSpPr>
          <p:cNvPr id="5" name="TextBox 4"/>
          <p:cNvSpPr txBox="1"/>
          <p:nvPr/>
        </p:nvSpPr>
        <p:spPr>
          <a:xfrm>
            <a:off x="521442" y="0"/>
            <a:ext cx="8089158" cy="707886"/>
          </a:xfrm>
          <a:prstGeom prst="rect">
            <a:avLst/>
          </a:prstGeom>
          <a:noFill/>
        </p:spPr>
        <p:txBody>
          <a:bodyPr wrap="square" rtlCol="0">
            <a:spAutoFit/>
          </a:bodyPr>
          <a:lstStyle/>
          <a:p>
            <a:pPr marL="342900" indent="-342900" algn="ctr"/>
            <a:r>
              <a:rPr lang="en-US" sz="4000" u="sng" dirty="0" smtClean="0"/>
              <a:t>Chapter 14</a:t>
            </a:r>
          </a:p>
        </p:txBody>
      </p:sp>
      <p:grpSp>
        <p:nvGrpSpPr>
          <p:cNvPr id="2" name="Group 9"/>
          <p:cNvGrpSpPr/>
          <p:nvPr/>
        </p:nvGrpSpPr>
        <p:grpSpPr>
          <a:xfrm>
            <a:off x="0" y="5988367"/>
            <a:ext cx="1687132" cy="882203"/>
            <a:chOff x="0" y="5988367"/>
            <a:chExt cx="1687132" cy="882203"/>
          </a:xfrm>
        </p:grpSpPr>
        <p:sp>
          <p:nvSpPr>
            <p:cNvPr id="7" name="Rectangle 6"/>
            <p:cNvSpPr/>
            <p:nvPr/>
          </p:nvSpPr>
          <p:spPr>
            <a:xfrm>
              <a:off x="0" y="5988367"/>
              <a:ext cx="1687132" cy="882203"/>
            </a:xfrm>
            <a:prstGeom prst="rect">
              <a:avLst/>
            </a:prstGeom>
            <a:solidFill>
              <a:srgbClr val="FF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8798" y="6027003"/>
              <a:ext cx="1493950" cy="830997"/>
            </a:xfrm>
            <a:prstGeom prst="rect">
              <a:avLst/>
            </a:prstGeom>
            <a:noFill/>
          </p:spPr>
          <p:txBody>
            <a:bodyPr wrap="square" rtlCol="0">
              <a:spAutoFit/>
            </a:bodyPr>
            <a:lstStyle/>
            <a:p>
              <a:r>
                <a:rPr lang="en-US" sz="2400" b="1" dirty="0" smtClean="0"/>
                <a:t>Ch 14</a:t>
              </a:r>
            </a:p>
            <a:p>
              <a:r>
                <a:rPr lang="en-US" sz="2400" b="1" dirty="0" smtClean="0"/>
                <a:t>Page 623</a:t>
              </a:r>
              <a:endParaRPr lang="en-US" sz="2400" b="1" dirty="0"/>
            </a:p>
          </p:txBody>
        </p:sp>
      </p:grpSp>
      <p:pic>
        <p:nvPicPr>
          <p:cNvPr id="33794" name="Picture 2" descr="http://content8.flixster.com/movie/26/70/267094_det.jpg"/>
          <p:cNvPicPr>
            <a:picLocks noChangeAspect="1" noChangeArrowheads="1"/>
          </p:cNvPicPr>
          <p:nvPr/>
        </p:nvPicPr>
        <p:blipFill>
          <a:blip r:embed="rId3" cstate="print"/>
          <a:srcRect/>
          <a:stretch>
            <a:fillRect/>
          </a:stretch>
        </p:blipFill>
        <p:spPr bwMode="auto">
          <a:xfrm>
            <a:off x="3714750" y="3810000"/>
            <a:ext cx="1714500" cy="2438400"/>
          </a:xfrm>
          <a:prstGeom prst="rect">
            <a:avLst/>
          </a:prstGeom>
          <a:noFill/>
        </p:spPr>
      </p:pic>
      <p:pic>
        <p:nvPicPr>
          <p:cNvPr id="33796" name="Picture 4" descr="http://upload.wikimedia.org/wikipedia/commons/thumb/f/f2/Simple_supply_and_demand.svg/2000px-Simple_supply_and_demand.svg.png"/>
          <p:cNvPicPr>
            <a:picLocks noChangeAspect="1" noChangeArrowheads="1"/>
          </p:cNvPicPr>
          <p:nvPr/>
        </p:nvPicPr>
        <p:blipFill>
          <a:blip r:embed="rId4" cstate="print"/>
          <a:srcRect/>
          <a:stretch>
            <a:fillRect/>
          </a:stretch>
        </p:blipFill>
        <p:spPr bwMode="auto">
          <a:xfrm>
            <a:off x="5898137" y="3887004"/>
            <a:ext cx="2603377" cy="2057400"/>
          </a:xfrm>
          <a:prstGeom prst="rect">
            <a:avLst/>
          </a:prstGeom>
          <a:noFill/>
        </p:spPr>
      </p:pic>
      <p:pic>
        <p:nvPicPr>
          <p:cNvPr id="33798" name="Picture 6" descr="http://www.gifcrap.com/g2data/albums/Animals/Dog%20balancing%20on%20a%20chain.gif"/>
          <p:cNvPicPr>
            <a:picLocks noChangeAspect="1" noChangeArrowheads="1" noCrop="1"/>
          </p:cNvPicPr>
          <p:nvPr/>
        </p:nvPicPr>
        <p:blipFill>
          <a:blip r:embed="rId5" cstate="print"/>
          <a:srcRect/>
          <a:stretch>
            <a:fillRect/>
          </a:stretch>
        </p:blipFill>
        <p:spPr bwMode="auto">
          <a:xfrm>
            <a:off x="705853" y="3893418"/>
            <a:ext cx="2590800" cy="1826086"/>
          </a:xfrm>
          <a:prstGeom prst="rect">
            <a:avLst/>
          </a:prstGeom>
          <a:noFill/>
        </p:spPr>
      </p:pic>
      <p:sp>
        <p:nvSpPr>
          <p:cNvPr id="10" name="Rounded Rectangle 9"/>
          <p:cNvSpPr/>
          <p:nvPr/>
        </p:nvSpPr>
        <p:spPr>
          <a:xfrm>
            <a:off x="321276" y="1470455"/>
            <a:ext cx="7055708" cy="8526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106"/>
          <p:cNvSpPr/>
          <p:nvPr/>
        </p:nvSpPr>
        <p:spPr>
          <a:xfrm>
            <a:off x="4938964" y="5320630"/>
            <a:ext cx="912797" cy="3850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633010" y="5302984"/>
            <a:ext cx="962526" cy="385010"/>
          </a:xfrm>
          <a:prstGeom prst="ellipse">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683394" y="2723938"/>
            <a:ext cx="7979343" cy="1631216"/>
          </a:xfrm>
          <a:prstGeom prst="rect">
            <a:avLst/>
          </a:prstGeom>
          <a:noFill/>
        </p:spPr>
        <p:txBody>
          <a:bodyPr wrap="square" rtlCol="0">
            <a:spAutoFit/>
          </a:bodyPr>
          <a:lstStyle/>
          <a:p>
            <a:r>
              <a:rPr lang="en-US" sz="2000" b="1" dirty="0" smtClean="0">
                <a:solidFill>
                  <a:srgbClr val="0000FF"/>
                </a:solidFill>
              </a:rPr>
              <a:t>Chemical Equilibrium- </a:t>
            </a:r>
          </a:p>
          <a:p>
            <a:pPr marL="231775" indent="231775">
              <a:buFont typeface="Arial" pitchFamily="34" charset="0"/>
              <a:buChar char="•"/>
            </a:pPr>
            <a:r>
              <a:rPr lang="en-US" sz="2000" dirty="0" smtClean="0"/>
              <a:t>the rates of the forward and reverse reactions are equal .</a:t>
            </a:r>
          </a:p>
          <a:p>
            <a:pPr marL="231775" indent="231775">
              <a:buFont typeface="Arial" pitchFamily="34" charset="0"/>
              <a:buChar char="•"/>
            </a:pPr>
            <a:r>
              <a:rPr lang="en-US" sz="2000" dirty="0" smtClean="0"/>
              <a:t>a chemical change is occurring (</a:t>
            </a:r>
            <a:r>
              <a:rPr lang="en-US" sz="2000" dirty="0" err="1" smtClean="0"/>
              <a:t>intramolecular</a:t>
            </a:r>
            <a:r>
              <a:rPr lang="en-US" sz="2000" dirty="0" smtClean="0"/>
              <a:t> bonds broken/formed)</a:t>
            </a:r>
          </a:p>
          <a:p>
            <a:pPr marL="231775" indent="231775">
              <a:buFont typeface="Arial" pitchFamily="34" charset="0"/>
              <a:buChar char="•"/>
            </a:pPr>
            <a:r>
              <a:rPr lang="en-US" sz="2000" dirty="0" smtClean="0"/>
              <a:t>concentrations of the reactants and products remain constant.</a:t>
            </a:r>
          </a:p>
          <a:p>
            <a:pPr marL="231775" indent="231775">
              <a:buFont typeface="Arial" pitchFamily="34" charset="0"/>
              <a:buChar char="•"/>
            </a:pPr>
            <a:r>
              <a:rPr lang="en-US" sz="2000" dirty="0" smtClean="0"/>
              <a:t>this does not mean [</a:t>
            </a:r>
            <a:r>
              <a:rPr lang="en-US" sz="2000" dirty="0" err="1" smtClean="0"/>
              <a:t>conc</a:t>
            </a:r>
            <a:r>
              <a:rPr lang="en-US" sz="2000" dirty="0" smtClean="0"/>
              <a:t>] of reactants and products are equal!</a:t>
            </a:r>
            <a:endParaRPr lang="en-US" sz="2000" dirty="0"/>
          </a:p>
        </p:txBody>
      </p:sp>
      <p:sp>
        <p:nvSpPr>
          <p:cNvPr id="8" name="Rectangle 7"/>
          <p:cNvSpPr/>
          <p:nvPr/>
        </p:nvSpPr>
        <p:spPr>
          <a:xfrm>
            <a:off x="409100" y="819813"/>
            <a:ext cx="8484650" cy="1754326"/>
          </a:xfrm>
          <a:prstGeom prst="rect">
            <a:avLst/>
          </a:prstGeom>
        </p:spPr>
        <p:txBody>
          <a:bodyPr wrap="square">
            <a:spAutoFit/>
          </a:bodyPr>
          <a:lstStyle/>
          <a:p>
            <a:pPr indent="231775">
              <a:buFont typeface="Arial" pitchFamily="34" charset="0"/>
              <a:buChar char="•"/>
            </a:pPr>
            <a:r>
              <a:rPr lang="en-US" dirty="0" smtClean="0"/>
              <a:t>The change is reversible</a:t>
            </a:r>
          </a:p>
          <a:p>
            <a:pPr indent="231775"/>
            <a:endParaRPr lang="en-US" dirty="0" smtClean="0"/>
          </a:p>
          <a:p>
            <a:pPr indent="231775">
              <a:buFont typeface="Arial" pitchFamily="34" charset="0"/>
              <a:buChar char="•"/>
            </a:pPr>
            <a:r>
              <a:rPr lang="en-US" dirty="0" smtClean="0"/>
              <a:t>The system is “closed”—no substance can enter or leave</a:t>
            </a:r>
          </a:p>
          <a:p>
            <a:pPr marL="231775" indent="-231775">
              <a:buFont typeface="Arial" pitchFamily="34" charset="0"/>
              <a:buChar char="•"/>
            </a:pPr>
            <a:r>
              <a:rPr lang="en-US" dirty="0" smtClean="0"/>
              <a:t>The system is dynamic - At the macroscopic level, it appears as if nothing is happening, but at the particulate level, reversible changes are occurring continuously</a:t>
            </a:r>
          </a:p>
          <a:p>
            <a:pPr indent="231775">
              <a:buFont typeface="Arial" pitchFamily="34" charset="0"/>
              <a:buChar char="•"/>
            </a:pPr>
            <a:r>
              <a:rPr lang="en-US" dirty="0" smtClean="0"/>
              <a:t>Can be at physical equilibrium or chemical equilibrium</a:t>
            </a:r>
            <a:endParaRPr lang="en-US" dirty="0"/>
          </a:p>
        </p:txBody>
      </p:sp>
      <p:grpSp>
        <p:nvGrpSpPr>
          <p:cNvPr id="2" name="Group 8"/>
          <p:cNvGrpSpPr/>
          <p:nvPr/>
        </p:nvGrpSpPr>
        <p:grpSpPr>
          <a:xfrm>
            <a:off x="3706370" y="859066"/>
            <a:ext cx="1636409" cy="523220"/>
            <a:chOff x="963172" y="5402179"/>
            <a:chExt cx="1636409" cy="523220"/>
          </a:xfrm>
        </p:grpSpPr>
        <p:sp>
          <p:nvSpPr>
            <p:cNvPr id="10"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11" name="Object 2"/>
            <p:cNvGraphicFramePr>
              <a:graphicFrameLocks noChangeAspect="1"/>
            </p:cNvGraphicFramePr>
            <p:nvPr/>
          </p:nvGraphicFramePr>
          <p:xfrm>
            <a:off x="1410901" y="5592279"/>
            <a:ext cx="762000" cy="182450"/>
          </p:xfrm>
          <a:graphic>
            <a:graphicData uri="http://schemas.openxmlformats.org/presentationml/2006/ole">
              <p:oleObj spid="_x0000_s181256" name="CS ChemDraw Drawing" r:id="rId4" imgW="1014619" imgH="243270" progId="ChemDraw.Document.6.0">
                <p:embed/>
              </p:oleObj>
            </a:graphicData>
          </a:graphic>
        </p:graphicFrame>
      </p:grpSp>
      <p:cxnSp>
        <p:nvCxnSpPr>
          <p:cNvPr id="94" name="Straight Connector 93"/>
          <p:cNvCxnSpPr/>
          <p:nvPr/>
        </p:nvCxnSpPr>
        <p:spPr>
          <a:xfrm>
            <a:off x="0" y="265064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Picture 17" descr="CHA56027"/>
          <p:cNvPicPr>
            <a:picLocks noChangeAspect="1" noChangeArrowheads="1"/>
          </p:cNvPicPr>
          <p:nvPr/>
        </p:nvPicPr>
        <p:blipFill>
          <a:blip r:embed="rId5" cstate="print"/>
          <a:srcRect/>
          <a:stretch>
            <a:fillRect/>
          </a:stretch>
        </p:blipFill>
        <p:spPr bwMode="auto">
          <a:xfrm>
            <a:off x="1295400" y="4676550"/>
            <a:ext cx="3294487" cy="1978476"/>
          </a:xfrm>
          <a:prstGeom prst="rect">
            <a:avLst/>
          </a:prstGeom>
          <a:noFill/>
          <a:ln w="9525">
            <a:noFill/>
            <a:miter lim="800000"/>
            <a:headEnd/>
            <a:tailEnd/>
          </a:ln>
        </p:spPr>
      </p:pic>
      <p:sp>
        <p:nvSpPr>
          <p:cNvPr id="98" name="Text Box 24"/>
          <p:cNvSpPr txBox="1">
            <a:spLocks noChangeArrowheads="1"/>
          </p:cNvSpPr>
          <p:nvPr/>
        </p:nvSpPr>
        <p:spPr bwMode="auto">
          <a:xfrm>
            <a:off x="3903892" y="4849228"/>
            <a:ext cx="754063" cy="457200"/>
          </a:xfrm>
          <a:prstGeom prst="rect">
            <a:avLst/>
          </a:prstGeom>
          <a:noFill/>
          <a:ln w="9525">
            <a:noFill/>
            <a:miter lim="800000"/>
            <a:headEnd/>
            <a:tailEnd/>
          </a:ln>
        </p:spPr>
        <p:txBody>
          <a:bodyPr wrap="none">
            <a:spAutoFit/>
          </a:bodyPr>
          <a:lstStyle/>
          <a:p>
            <a:r>
              <a:rPr lang="en-US" dirty="0"/>
              <a:t>NO</a:t>
            </a:r>
            <a:r>
              <a:rPr lang="en-US" baseline="-25000" dirty="0"/>
              <a:t>2</a:t>
            </a:r>
          </a:p>
        </p:txBody>
      </p:sp>
      <p:sp>
        <p:nvSpPr>
          <p:cNvPr id="100" name="Text Box 12"/>
          <p:cNvSpPr txBox="1">
            <a:spLocks noChangeArrowheads="1"/>
          </p:cNvSpPr>
          <p:nvPr/>
        </p:nvSpPr>
        <p:spPr bwMode="auto">
          <a:xfrm>
            <a:off x="4939765" y="5301380"/>
            <a:ext cx="886781" cy="369332"/>
          </a:xfrm>
          <a:prstGeom prst="rect">
            <a:avLst/>
          </a:prstGeom>
          <a:noFill/>
          <a:ln w="9525">
            <a:noFill/>
            <a:miter lim="800000"/>
            <a:headEnd/>
            <a:tailEnd/>
          </a:ln>
        </p:spPr>
        <p:txBody>
          <a:bodyPr wrap="none">
            <a:spAutoFit/>
          </a:bodyPr>
          <a:lstStyle/>
          <a:p>
            <a:r>
              <a:rPr lang="en-US" dirty="0"/>
              <a:t>N</a:t>
            </a:r>
            <a:r>
              <a:rPr lang="en-US" baseline="-25000" dirty="0"/>
              <a:t>2</a:t>
            </a:r>
            <a:r>
              <a:rPr lang="en-US" dirty="0"/>
              <a:t>O</a:t>
            </a:r>
            <a:r>
              <a:rPr lang="en-US" baseline="-25000" dirty="0"/>
              <a:t>4</a:t>
            </a:r>
            <a:r>
              <a:rPr lang="en-US" dirty="0"/>
              <a:t> </a:t>
            </a:r>
            <a:r>
              <a:rPr lang="en-US" sz="2000" baseline="-25000" dirty="0"/>
              <a:t>(</a:t>
            </a:r>
            <a:r>
              <a:rPr lang="en-US" sz="2000" i="1" baseline="-25000" dirty="0"/>
              <a:t>g</a:t>
            </a:r>
            <a:r>
              <a:rPr lang="en-US" sz="2000" baseline="-25000" dirty="0"/>
              <a:t>)</a:t>
            </a:r>
          </a:p>
        </p:txBody>
      </p:sp>
      <p:sp>
        <p:nvSpPr>
          <p:cNvPr id="104" name="Text Box 22"/>
          <p:cNvSpPr txBox="1">
            <a:spLocks noChangeArrowheads="1"/>
          </p:cNvSpPr>
          <p:nvPr/>
        </p:nvSpPr>
        <p:spPr bwMode="auto">
          <a:xfrm>
            <a:off x="6638857" y="5301379"/>
            <a:ext cx="925253" cy="369332"/>
          </a:xfrm>
          <a:prstGeom prst="rect">
            <a:avLst/>
          </a:prstGeom>
          <a:noFill/>
          <a:ln w="9525">
            <a:noFill/>
            <a:miter lim="800000"/>
            <a:headEnd/>
            <a:tailEnd/>
          </a:ln>
        </p:spPr>
        <p:txBody>
          <a:bodyPr wrap="none">
            <a:spAutoFit/>
          </a:bodyPr>
          <a:lstStyle/>
          <a:p>
            <a:r>
              <a:rPr lang="en-US" dirty="0"/>
              <a:t>2NO</a:t>
            </a:r>
            <a:r>
              <a:rPr lang="en-US" baseline="-25000" dirty="0"/>
              <a:t>2</a:t>
            </a:r>
            <a:r>
              <a:rPr lang="en-US" dirty="0"/>
              <a:t> </a:t>
            </a:r>
            <a:r>
              <a:rPr lang="en-US" sz="2000" baseline="-25000" dirty="0"/>
              <a:t>(</a:t>
            </a:r>
            <a:r>
              <a:rPr lang="en-US" sz="2000" i="1" baseline="-25000" dirty="0"/>
              <a:t>g</a:t>
            </a:r>
            <a:r>
              <a:rPr lang="en-US" sz="2000" baseline="-25000" dirty="0"/>
              <a:t>)</a:t>
            </a:r>
            <a:endParaRPr lang="en-US" baseline="-25000" dirty="0"/>
          </a:p>
        </p:txBody>
      </p:sp>
      <p:graphicFrame>
        <p:nvGraphicFramePr>
          <p:cNvPr id="105" name="Object 2"/>
          <p:cNvGraphicFramePr>
            <a:graphicFrameLocks noChangeAspect="1"/>
          </p:cNvGraphicFramePr>
          <p:nvPr/>
        </p:nvGraphicFramePr>
        <p:xfrm>
          <a:off x="5943994" y="5426521"/>
          <a:ext cx="602385" cy="182450"/>
        </p:xfrm>
        <a:graphic>
          <a:graphicData uri="http://schemas.openxmlformats.org/presentationml/2006/ole">
            <p:oleObj spid="_x0000_s181257" name="CS ChemDraw Drawing" r:id="rId6" imgW="1014619" imgH="243270" progId="ChemDraw.Document.6.0">
              <p:embed/>
            </p:oleObj>
          </a:graphicData>
        </a:graphic>
      </p:graphicFrame>
      <p:sp>
        <p:nvSpPr>
          <p:cNvPr id="16" name="Slide Number Placeholder 1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6" grpId="0" animBg="1"/>
      <p:bldP spid="98" grpId="0"/>
      <p:bldP spid="100" grpId="0"/>
      <p:bldP spid="1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829663" y="1152152"/>
            <a:ext cx="1636713" cy="523875"/>
            <a:chOff x="2370" y="2137"/>
            <a:chExt cx="1031" cy="330"/>
          </a:xfrm>
        </p:grpSpPr>
        <p:sp>
          <p:nvSpPr>
            <p:cNvPr id="5" name="Text Box 5"/>
            <p:cNvSpPr txBox="1">
              <a:spLocks noChangeArrowheads="1"/>
            </p:cNvSpPr>
            <p:nvPr/>
          </p:nvSpPr>
          <p:spPr bwMode="auto">
            <a:xfrm>
              <a:off x="2370" y="2137"/>
              <a:ext cx="103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sp>
          <p:nvSpPr>
            <p:cNvPr id="6"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p>
          </p:txBody>
        </p:sp>
      </p:grpSp>
      <p:grpSp>
        <p:nvGrpSpPr>
          <p:cNvPr id="7" name="Group 7"/>
          <p:cNvGrpSpPr>
            <a:grpSpLocks/>
          </p:cNvGrpSpPr>
          <p:nvPr/>
        </p:nvGrpSpPr>
        <p:grpSpPr bwMode="auto">
          <a:xfrm>
            <a:off x="810616" y="1850255"/>
            <a:ext cx="1636714" cy="523875"/>
            <a:chOff x="2370" y="2137"/>
            <a:chExt cx="1031" cy="330"/>
          </a:xfrm>
        </p:grpSpPr>
        <p:sp>
          <p:nvSpPr>
            <p:cNvPr id="8" name="Text Box 5"/>
            <p:cNvSpPr txBox="1">
              <a:spLocks noChangeArrowheads="1"/>
            </p:cNvSpPr>
            <p:nvPr/>
          </p:nvSpPr>
          <p:spPr bwMode="auto">
            <a:xfrm>
              <a:off x="2370" y="2137"/>
              <a:ext cx="1031"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smtClean="0"/>
                <a:t>B          A</a:t>
              </a:r>
              <a:endParaRPr lang="en-US" altLang="en-US" sz="2800" dirty="0"/>
            </a:p>
          </p:txBody>
        </p:sp>
        <p:sp>
          <p:nvSpPr>
            <p:cNvPr id="9"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2000"/>
            </a:p>
          </p:txBody>
        </p:sp>
      </p:gr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 and Rate</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14" name="Text Box 6"/>
          <p:cNvSpPr txBox="1">
            <a:spLocks noChangeArrowheads="1"/>
          </p:cNvSpPr>
          <p:nvPr/>
        </p:nvSpPr>
        <p:spPr bwMode="auto">
          <a:xfrm>
            <a:off x="2694109" y="1160420"/>
            <a:ext cx="23567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A</a:t>
            </a:r>
            <a:r>
              <a:rPr lang="en-US" altLang="en-US" baseline="-25000" dirty="0" err="1" smtClean="0">
                <a:sym typeface="Wingdings"/>
              </a:rPr>
              <a:t></a:t>
            </a:r>
            <a:r>
              <a:rPr lang="en-US" altLang="en-US" baseline="-25000" dirty="0" err="1" smtClean="0"/>
              <a:t>B</a:t>
            </a:r>
            <a:r>
              <a:rPr lang="en-US" altLang="en-US" dirty="0" smtClean="0"/>
              <a:t> </a:t>
            </a:r>
            <a:r>
              <a:rPr lang="en-US" altLang="en-US" dirty="0"/>
              <a:t>= </a:t>
            </a:r>
            <a:r>
              <a:rPr lang="en-US" altLang="en-US" i="1" dirty="0" smtClean="0"/>
              <a:t>k</a:t>
            </a:r>
            <a:r>
              <a:rPr lang="en-US" altLang="en-US" i="1" baseline="-25000" dirty="0" smtClean="0"/>
              <a:t>A</a:t>
            </a:r>
            <a:r>
              <a:rPr lang="en-US" altLang="en-US" dirty="0" smtClean="0"/>
              <a:t> [A]</a:t>
            </a:r>
            <a:endParaRPr lang="en-US" altLang="en-US" dirty="0"/>
          </a:p>
        </p:txBody>
      </p:sp>
      <p:sp>
        <p:nvSpPr>
          <p:cNvPr id="15" name="Text Box 6"/>
          <p:cNvSpPr txBox="1">
            <a:spLocks noChangeArrowheads="1"/>
          </p:cNvSpPr>
          <p:nvPr/>
        </p:nvSpPr>
        <p:spPr bwMode="auto">
          <a:xfrm>
            <a:off x="2702127" y="1822959"/>
            <a:ext cx="234538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smtClean="0"/>
              <a:t>rate</a:t>
            </a:r>
            <a:r>
              <a:rPr lang="en-US" altLang="en-US" baseline="-25000" dirty="0" err="1" smtClean="0"/>
              <a:t>B</a:t>
            </a:r>
            <a:r>
              <a:rPr lang="en-US" altLang="en-US" baseline="-25000" dirty="0" err="1" smtClean="0">
                <a:sym typeface="Wingdings"/>
              </a:rPr>
              <a:t></a:t>
            </a:r>
            <a:r>
              <a:rPr lang="en-US" altLang="en-US" baseline="-25000" dirty="0" err="1" smtClean="0"/>
              <a:t>A</a:t>
            </a:r>
            <a:r>
              <a:rPr lang="en-US" altLang="en-US" dirty="0" smtClean="0"/>
              <a:t> </a:t>
            </a:r>
            <a:r>
              <a:rPr lang="en-US" altLang="en-US" dirty="0"/>
              <a:t>= </a:t>
            </a:r>
            <a:r>
              <a:rPr lang="en-US" altLang="en-US" i="1" dirty="0" err="1" smtClean="0"/>
              <a:t>k</a:t>
            </a:r>
            <a:r>
              <a:rPr lang="en-US" altLang="en-US" i="1" baseline="-25000" dirty="0" err="1" smtClean="0"/>
              <a:t>B</a:t>
            </a:r>
            <a:r>
              <a:rPr lang="en-US" altLang="en-US" dirty="0" smtClean="0"/>
              <a:t> [B]</a:t>
            </a:r>
            <a:endParaRPr lang="en-US" altLang="en-US" dirty="0"/>
          </a:p>
        </p:txBody>
      </p:sp>
      <p:grpSp>
        <p:nvGrpSpPr>
          <p:cNvPr id="22" name="Group 21"/>
          <p:cNvGrpSpPr/>
          <p:nvPr/>
        </p:nvGrpSpPr>
        <p:grpSpPr>
          <a:xfrm>
            <a:off x="749704" y="2931732"/>
            <a:ext cx="3850291" cy="3021341"/>
            <a:chOff x="533401" y="3312385"/>
            <a:chExt cx="3850291" cy="3021341"/>
          </a:xfrm>
        </p:grpSpPr>
        <p:pic>
          <p:nvPicPr>
            <p:cNvPr id="20" name="Picture 19" descr="eqiulibrium concentrations.jpg"/>
            <p:cNvPicPr>
              <a:picLocks noChangeAspect="1"/>
            </p:cNvPicPr>
            <p:nvPr/>
          </p:nvPicPr>
          <p:blipFill>
            <a:blip r:embed="rId2" cstate="print"/>
            <a:stretch>
              <a:fillRect/>
            </a:stretch>
          </p:blipFill>
          <p:spPr>
            <a:xfrm>
              <a:off x="893544" y="3312385"/>
              <a:ext cx="3462276" cy="2385770"/>
            </a:xfrm>
            <a:prstGeom prst="rect">
              <a:avLst/>
            </a:prstGeom>
          </p:spPr>
        </p:pic>
        <p:sp>
          <p:nvSpPr>
            <p:cNvPr id="17" name="TextBox 16"/>
            <p:cNvSpPr txBox="1"/>
            <p:nvPr/>
          </p:nvSpPr>
          <p:spPr>
            <a:xfrm rot="16200000">
              <a:off x="82799" y="4377836"/>
              <a:ext cx="1270535" cy="369332"/>
            </a:xfrm>
            <a:prstGeom prst="rect">
              <a:avLst/>
            </a:prstGeom>
            <a:noFill/>
          </p:spPr>
          <p:txBody>
            <a:bodyPr wrap="square" rtlCol="0">
              <a:spAutoFit/>
            </a:bodyPr>
            <a:lstStyle/>
            <a:p>
              <a:pPr algn="ctr"/>
              <a:r>
                <a:rPr lang="en-US" dirty="0" smtClean="0"/>
                <a:t>Number</a:t>
              </a:r>
              <a:endParaRPr lang="en-US" dirty="0"/>
            </a:p>
          </p:txBody>
        </p:sp>
        <p:sp>
          <p:nvSpPr>
            <p:cNvPr id="18" name="TextBox 17"/>
            <p:cNvSpPr txBox="1"/>
            <p:nvPr/>
          </p:nvSpPr>
          <p:spPr>
            <a:xfrm>
              <a:off x="4046806" y="4799742"/>
              <a:ext cx="328864" cy="369332"/>
            </a:xfrm>
            <a:prstGeom prst="rect">
              <a:avLst/>
            </a:prstGeom>
            <a:noFill/>
          </p:spPr>
          <p:txBody>
            <a:bodyPr wrap="square" rtlCol="0">
              <a:spAutoFit/>
            </a:bodyPr>
            <a:lstStyle/>
            <a:p>
              <a:pPr algn="ctr"/>
              <a:r>
                <a:rPr lang="en-US" dirty="0" smtClean="0">
                  <a:solidFill>
                    <a:srgbClr val="FF0000"/>
                  </a:solidFill>
                </a:rPr>
                <a:t>A</a:t>
              </a:r>
              <a:endParaRPr lang="en-US" dirty="0">
                <a:solidFill>
                  <a:srgbClr val="FF0000"/>
                </a:solidFill>
              </a:endParaRPr>
            </a:p>
          </p:txBody>
        </p:sp>
        <p:sp>
          <p:nvSpPr>
            <p:cNvPr id="19" name="TextBox 18"/>
            <p:cNvSpPr txBox="1"/>
            <p:nvPr/>
          </p:nvSpPr>
          <p:spPr>
            <a:xfrm>
              <a:off x="4054828" y="3777859"/>
              <a:ext cx="328864" cy="369332"/>
            </a:xfrm>
            <a:prstGeom prst="rect">
              <a:avLst/>
            </a:prstGeom>
            <a:noFill/>
          </p:spPr>
          <p:txBody>
            <a:bodyPr wrap="square" rtlCol="0">
              <a:spAutoFit/>
            </a:bodyPr>
            <a:lstStyle/>
            <a:p>
              <a:pPr algn="ctr"/>
              <a:r>
                <a:rPr lang="en-US" dirty="0" smtClean="0">
                  <a:solidFill>
                    <a:srgbClr val="00B0F0"/>
                  </a:solidFill>
                </a:rPr>
                <a:t>B</a:t>
              </a:r>
              <a:endParaRPr lang="en-US" dirty="0">
                <a:solidFill>
                  <a:srgbClr val="00B0F0"/>
                </a:solidFill>
              </a:endParaRPr>
            </a:p>
          </p:txBody>
        </p:sp>
        <p:sp>
          <p:nvSpPr>
            <p:cNvPr id="21" name="TextBox 20"/>
            <p:cNvSpPr txBox="1"/>
            <p:nvPr/>
          </p:nvSpPr>
          <p:spPr>
            <a:xfrm>
              <a:off x="1900370" y="5964394"/>
              <a:ext cx="1270535" cy="369332"/>
            </a:xfrm>
            <a:prstGeom prst="rect">
              <a:avLst/>
            </a:prstGeom>
            <a:noFill/>
          </p:spPr>
          <p:txBody>
            <a:bodyPr wrap="square" rtlCol="0">
              <a:spAutoFit/>
            </a:bodyPr>
            <a:lstStyle/>
            <a:p>
              <a:pPr algn="ctr"/>
              <a:r>
                <a:rPr lang="en-US" dirty="0" smtClean="0"/>
                <a:t>time</a:t>
              </a:r>
              <a:endParaRPr lang="en-US" dirty="0"/>
            </a:p>
          </p:txBody>
        </p:sp>
      </p:grpSp>
      <p:sp>
        <p:nvSpPr>
          <p:cNvPr id="23" name="TextBox 22"/>
          <p:cNvSpPr txBox="1"/>
          <p:nvPr/>
        </p:nvSpPr>
        <p:spPr>
          <a:xfrm>
            <a:off x="5346673" y="879119"/>
            <a:ext cx="3889640" cy="5632311"/>
          </a:xfrm>
          <a:prstGeom prst="rect">
            <a:avLst/>
          </a:prstGeom>
          <a:noFill/>
        </p:spPr>
        <p:txBody>
          <a:bodyPr wrap="square" rtlCol="0">
            <a:spAutoFit/>
          </a:bodyPr>
          <a:lstStyle/>
          <a:p>
            <a:r>
              <a:rPr lang="en-US" sz="2000" u="sng" dirty="0" smtClean="0"/>
              <a:t>At time ~0:</a:t>
            </a:r>
          </a:p>
          <a:p>
            <a:pPr marL="346075"/>
            <a:r>
              <a:rPr lang="en-US" sz="2000" dirty="0" smtClean="0"/>
              <a:t>[B] = 0, [A] &gt; 0</a:t>
            </a:r>
          </a:p>
          <a:p>
            <a:pPr marL="346075">
              <a:spcAft>
                <a:spcPts val="1800"/>
              </a:spcAft>
            </a:pPr>
            <a:r>
              <a:rPr lang="en-US" sz="2000" dirty="0" smtClean="0"/>
              <a:t>B formation = </a:t>
            </a:r>
            <a:r>
              <a:rPr lang="en-US" sz="2000" i="1" dirty="0" smtClean="0"/>
              <a:t>k</a:t>
            </a:r>
            <a:r>
              <a:rPr lang="en-US" sz="2000" i="1" baseline="-25000" dirty="0" smtClean="0"/>
              <a:t>A</a:t>
            </a:r>
            <a:r>
              <a:rPr lang="en-US" sz="2000" dirty="0" smtClean="0"/>
              <a:t>[A] 	</a:t>
            </a:r>
          </a:p>
          <a:p>
            <a:r>
              <a:rPr lang="en-US" sz="2000" u="sng" dirty="0" smtClean="0"/>
              <a:t>At time 1</a:t>
            </a:r>
          </a:p>
          <a:p>
            <a:pPr marL="346075"/>
            <a:r>
              <a:rPr lang="en-US" sz="2000" dirty="0" smtClean="0"/>
              <a:t>[B] &gt; 0, [A] &gt; 0</a:t>
            </a:r>
          </a:p>
          <a:p>
            <a:pPr marL="346075">
              <a:spcAft>
                <a:spcPts val="1800"/>
              </a:spcAft>
            </a:pPr>
            <a:r>
              <a:rPr lang="en-US" altLang="en-US" sz="2000" dirty="0" err="1" smtClean="0"/>
              <a:t>rate</a:t>
            </a:r>
            <a:r>
              <a:rPr lang="en-US" altLang="en-US" sz="2000" baseline="-25000" dirty="0" err="1" smtClean="0"/>
              <a:t>A</a:t>
            </a:r>
            <a:r>
              <a:rPr lang="en-US" altLang="en-US" sz="2000" baseline="-25000" dirty="0" err="1" smtClean="0">
                <a:sym typeface="Wingdings"/>
              </a:rPr>
              <a:t></a:t>
            </a:r>
            <a:r>
              <a:rPr lang="en-US" altLang="en-US" sz="2000" baseline="-25000" dirty="0" err="1" smtClean="0"/>
              <a:t>B</a:t>
            </a:r>
            <a:r>
              <a:rPr lang="en-US" sz="2000" dirty="0" smtClean="0"/>
              <a:t> &gt;&gt; </a:t>
            </a:r>
            <a:r>
              <a:rPr lang="en-US" sz="2000" dirty="0" err="1" smtClean="0"/>
              <a:t>R</a:t>
            </a:r>
            <a:r>
              <a:rPr lang="en-US" altLang="en-US" sz="2000" dirty="0" err="1" smtClean="0"/>
              <a:t>ate</a:t>
            </a:r>
            <a:r>
              <a:rPr lang="en-US" altLang="en-US" sz="2000" baseline="-25000" dirty="0" err="1" smtClean="0"/>
              <a:t>B</a:t>
            </a:r>
            <a:r>
              <a:rPr lang="en-US" altLang="en-US" sz="2000" baseline="-25000" dirty="0" err="1" smtClean="0">
                <a:sym typeface="Wingdings"/>
              </a:rPr>
              <a:t></a:t>
            </a:r>
            <a:r>
              <a:rPr lang="en-US" altLang="en-US" sz="2000" baseline="-25000" dirty="0" err="1" smtClean="0"/>
              <a:t>A</a:t>
            </a:r>
            <a:r>
              <a:rPr lang="en-US" sz="2000" dirty="0" smtClean="0"/>
              <a:t> 	</a:t>
            </a:r>
          </a:p>
          <a:p>
            <a:r>
              <a:rPr lang="en-US" sz="2000" u="sng" dirty="0" smtClean="0"/>
              <a:t>At time 2</a:t>
            </a:r>
          </a:p>
          <a:p>
            <a:pPr marL="346075"/>
            <a:r>
              <a:rPr lang="en-US" sz="2000" dirty="0" smtClean="0"/>
              <a:t>[B] = [A]</a:t>
            </a:r>
          </a:p>
          <a:p>
            <a:pPr marL="346075">
              <a:spcAft>
                <a:spcPts val="1800"/>
              </a:spcAft>
            </a:pPr>
            <a:r>
              <a:rPr lang="en-US" altLang="en-US" sz="2000" i="1" dirty="0" smtClean="0"/>
              <a:t>k</a:t>
            </a:r>
            <a:r>
              <a:rPr lang="en-US" altLang="en-US" sz="2000" i="1" baseline="-25000" dirty="0" smtClean="0"/>
              <a:t>A</a:t>
            </a:r>
            <a:r>
              <a:rPr lang="en-US" altLang="en-US" sz="2000" dirty="0" smtClean="0"/>
              <a:t>/</a:t>
            </a:r>
            <a:r>
              <a:rPr lang="en-US" altLang="en-US" sz="2000" dirty="0" err="1" smtClean="0"/>
              <a:t>rate</a:t>
            </a:r>
            <a:r>
              <a:rPr lang="en-US" altLang="en-US" sz="2000" baseline="-25000" dirty="0" err="1" smtClean="0"/>
              <a:t>A</a:t>
            </a:r>
            <a:r>
              <a:rPr lang="en-US" altLang="en-US" sz="2000" baseline="-25000" dirty="0" err="1" smtClean="0">
                <a:sym typeface="Wingdings"/>
              </a:rPr>
              <a:t></a:t>
            </a:r>
            <a:r>
              <a:rPr lang="en-US" altLang="en-US" sz="2000" baseline="-25000" dirty="0" err="1" smtClean="0"/>
              <a:t>B</a:t>
            </a:r>
            <a:r>
              <a:rPr lang="en-US" sz="2000" dirty="0" smtClean="0"/>
              <a:t> = </a:t>
            </a:r>
            <a:r>
              <a:rPr lang="en-US" sz="2000" i="1" dirty="0" err="1" smtClean="0"/>
              <a:t>k</a:t>
            </a:r>
            <a:r>
              <a:rPr lang="en-US" sz="2000" i="1" baseline="-25000" dirty="0" err="1" smtClean="0"/>
              <a:t>B</a:t>
            </a:r>
            <a:r>
              <a:rPr lang="en-US" sz="2000" i="1" baseline="-25000" dirty="0" smtClean="0"/>
              <a:t> </a:t>
            </a:r>
            <a:r>
              <a:rPr lang="en-US" sz="2000" dirty="0" smtClean="0"/>
              <a:t>/ </a:t>
            </a:r>
            <a:r>
              <a:rPr lang="en-US" altLang="en-US" sz="2000" dirty="0" err="1" smtClean="0"/>
              <a:t>rate</a:t>
            </a:r>
            <a:r>
              <a:rPr lang="en-US" altLang="en-US" sz="2000" baseline="-25000" dirty="0" err="1" smtClean="0"/>
              <a:t>B</a:t>
            </a:r>
            <a:r>
              <a:rPr lang="en-US" altLang="en-US" sz="2000" baseline="-25000" dirty="0" err="1" smtClean="0">
                <a:sym typeface="Wingdings"/>
              </a:rPr>
              <a:t></a:t>
            </a:r>
            <a:r>
              <a:rPr lang="en-US" altLang="en-US" sz="2000" baseline="-25000" dirty="0" err="1" smtClean="0"/>
              <a:t>A</a:t>
            </a:r>
            <a:endParaRPr lang="en-US" sz="2000" dirty="0" smtClean="0"/>
          </a:p>
          <a:p>
            <a:r>
              <a:rPr lang="en-US" sz="2000" u="sng" dirty="0" smtClean="0"/>
              <a:t>At time 4</a:t>
            </a:r>
          </a:p>
          <a:p>
            <a:pPr marL="346075"/>
            <a:r>
              <a:rPr lang="en-US" sz="2000" dirty="0" smtClean="0"/>
              <a:t>[B] &gt; 0, [A] &gt; 0</a:t>
            </a:r>
          </a:p>
          <a:p>
            <a:pPr marL="346075">
              <a:spcAft>
                <a:spcPts val="1800"/>
              </a:spcAft>
            </a:pPr>
            <a:r>
              <a:rPr lang="en-US" altLang="en-US" sz="2000" dirty="0" err="1" smtClean="0"/>
              <a:t>rate</a:t>
            </a:r>
            <a:r>
              <a:rPr lang="en-US" altLang="en-US" sz="2000" baseline="-25000" dirty="0" err="1" smtClean="0"/>
              <a:t>A</a:t>
            </a:r>
            <a:r>
              <a:rPr lang="en-US" altLang="en-US" sz="2000" baseline="-25000" dirty="0" err="1" smtClean="0">
                <a:sym typeface="Wingdings"/>
              </a:rPr>
              <a:t></a:t>
            </a:r>
            <a:r>
              <a:rPr lang="en-US" altLang="en-US" sz="2000" baseline="-25000" dirty="0" err="1" smtClean="0"/>
              <a:t>B</a:t>
            </a:r>
            <a:r>
              <a:rPr lang="en-US" sz="2000" dirty="0" smtClean="0"/>
              <a:t> &gt; </a:t>
            </a:r>
            <a:r>
              <a:rPr lang="en-US" sz="2000" dirty="0" err="1" smtClean="0"/>
              <a:t>R</a:t>
            </a:r>
            <a:r>
              <a:rPr lang="en-US" altLang="en-US" sz="2000" dirty="0" err="1" smtClean="0"/>
              <a:t>ate</a:t>
            </a:r>
            <a:r>
              <a:rPr lang="en-US" altLang="en-US" sz="2000" baseline="-25000" dirty="0" err="1" smtClean="0"/>
              <a:t>B</a:t>
            </a:r>
            <a:r>
              <a:rPr lang="en-US" altLang="en-US" sz="2000" baseline="-25000" dirty="0" err="1" smtClean="0">
                <a:sym typeface="Wingdings"/>
              </a:rPr>
              <a:t></a:t>
            </a:r>
            <a:r>
              <a:rPr lang="en-US" altLang="en-US" sz="2000" baseline="-25000" dirty="0" err="1" smtClean="0"/>
              <a:t>A</a:t>
            </a:r>
            <a:endParaRPr lang="en-US" altLang="en-US" sz="2000" baseline="-25000" dirty="0" smtClean="0"/>
          </a:p>
          <a:p>
            <a:r>
              <a:rPr lang="en-US" sz="2000" u="sng" dirty="0" smtClean="0"/>
              <a:t>At time n </a:t>
            </a:r>
            <a:r>
              <a:rPr lang="en-US" sz="2000" u="sng" dirty="0" smtClean="0">
                <a:latin typeface="Symbol" pitchFamily="18" charset="2"/>
                <a:sym typeface="Wingdings"/>
              </a:rPr>
              <a:t> </a:t>
            </a:r>
            <a:r>
              <a:rPr lang="en-US" sz="2000" u="sng" dirty="0" smtClean="0">
                <a:latin typeface="Calibri"/>
                <a:sym typeface="Wingdings"/>
              </a:rPr>
              <a:t>∞</a:t>
            </a:r>
            <a:endParaRPr lang="en-US" sz="2000" u="sng" dirty="0" smtClean="0">
              <a:latin typeface="Symbol" pitchFamily="18" charset="2"/>
            </a:endParaRPr>
          </a:p>
          <a:p>
            <a:pPr marL="346075"/>
            <a:r>
              <a:rPr lang="en-US" sz="2000" dirty="0" smtClean="0"/>
              <a:t>[B] unchanged, [A] unchanged</a:t>
            </a:r>
          </a:p>
          <a:p>
            <a:pPr marL="346075"/>
            <a:r>
              <a:rPr lang="en-US" altLang="en-US" sz="2000" dirty="0" err="1" smtClean="0"/>
              <a:t>rate</a:t>
            </a:r>
            <a:r>
              <a:rPr lang="en-US" altLang="en-US" sz="2000" baseline="-25000" dirty="0" err="1" smtClean="0"/>
              <a:t>A</a:t>
            </a:r>
            <a:r>
              <a:rPr lang="en-US" altLang="en-US" sz="2000" baseline="-25000" dirty="0" err="1" smtClean="0">
                <a:sym typeface="Wingdings"/>
              </a:rPr>
              <a:t></a:t>
            </a:r>
            <a:r>
              <a:rPr lang="en-US" altLang="en-US" sz="2000" baseline="-25000" dirty="0" err="1" smtClean="0"/>
              <a:t>B</a:t>
            </a:r>
            <a:r>
              <a:rPr lang="en-US" sz="2000" dirty="0" smtClean="0"/>
              <a:t>  =  </a:t>
            </a:r>
            <a:r>
              <a:rPr lang="en-US" sz="2000" dirty="0" err="1" smtClean="0"/>
              <a:t>R</a:t>
            </a:r>
            <a:r>
              <a:rPr lang="en-US" altLang="en-US" sz="2000" dirty="0" err="1" smtClean="0"/>
              <a:t>ate</a:t>
            </a:r>
            <a:r>
              <a:rPr lang="en-US" altLang="en-US" sz="2000" baseline="-25000" dirty="0" err="1" smtClean="0"/>
              <a:t>B</a:t>
            </a:r>
            <a:r>
              <a:rPr lang="en-US" altLang="en-US" sz="2000" baseline="-25000" dirty="0" err="1" smtClean="0">
                <a:sym typeface="Wingdings"/>
              </a:rPr>
              <a:t></a:t>
            </a:r>
            <a:r>
              <a:rPr lang="en-US" altLang="en-US" sz="2000" baseline="-25000" dirty="0" err="1" smtClean="0"/>
              <a:t>A</a:t>
            </a:r>
            <a:endParaRPr lang="en-US" sz="2000" dirty="0"/>
          </a:p>
        </p:txBody>
      </p:sp>
      <p:sp>
        <p:nvSpPr>
          <p:cNvPr id="24" name="TextBox 23"/>
          <p:cNvSpPr txBox="1"/>
          <p:nvPr/>
        </p:nvSpPr>
        <p:spPr>
          <a:xfrm>
            <a:off x="1044482" y="5288627"/>
            <a:ext cx="169244" cy="369332"/>
          </a:xfrm>
          <a:prstGeom prst="rect">
            <a:avLst/>
          </a:prstGeom>
          <a:noFill/>
        </p:spPr>
        <p:txBody>
          <a:bodyPr wrap="square" rtlCol="0">
            <a:spAutoFit/>
          </a:bodyPr>
          <a:lstStyle/>
          <a:p>
            <a:pPr algn="ctr"/>
            <a:r>
              <a:rPr lang="en-US" dirty="0" smtClean="0"/>
              <a:t>0</a:t>
            </a:r>
            <a:endParaRPr lang="en-US" dirty="0"/>
          </a:p>
        </p:txBody>
      </p:sp>
      <p:sp>
        <p:nvSpPr>
          <p:cNvPr id="25" name="TextBox 24"/>
          <p:cNvSpPr txBox="1"/>
          <p:nvPr/>
        </p:nvSpPr>
        <p:spPr>
          <a:xfrm>
            <a:off x="1312386" y="5277398"/>
            <a:ext cx="169244" cy="369332"/>
          </a:xfrm>
          <a:prstGeom prst="rect">
            <a:avLst/>
          </a:prstGeom>
          <a:noFill/>
        </p:spPr>
        <p:txBody>
          <a:bodyPr wrap="square" rtlCol="0">
            <a:spAutoFit/>
          </a:bodyPr>
          <a:lstStyle/>
          <a:p>
            <a:pPr algn="ctr"/>
            <a:r>
              <a:rPr lang="en-US" dirty="0" smtClean="0"/>
              <a:t>1</a:t>
            </a:r>
            <a:endParaRPr lang="en-US" dirty="0"/>
          </a:p>
        </p:txBody>
      </p:sp>
      <p:cxnSp>
        <p:nvCxnSpPr>
          <p:cNvPr id="27" name="Straight Connector 26"/>
          <p:cNvCxnSpPr>
            <a:endCxn id="24" idx="0"/>
          </p:cNvCxnSpPr>
          <p:nvPr/>
        </p:nvCxnSpPr>
        <p:spPr>
          <a:xfrm>
            <a:off x="1129104" y="2940061"/>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92998" y="2948085"/>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41648" y="2956110"/>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51411" y="5285423"/>
            <a:ext cx="169244" cy="369332"/>
          </a:xfrm>
          <a:prstGeom prst="rect">
            <a:avLst/>
          </a:prstGeom>
          <a:noFill/>
        </p:spPr>
        <p:txBody>
          <a:bodyPr wrap="square" rtlCol="0">
            <a:spAutoFit/>
          </a:bodyPr>
          <a:lstStyle/>
          <a:p>
            <a:pPr algn="ctr"/>
            <a:r>
              <a:rPr lang="en-US" dirty="0" smtClean="0"/>
              <a:t>2</a:t>
            </a:r>
            <a:endParaRPr lang="en-US" dirty="0"/>
          </a:p>
        </p:txBody>
      </p:sp>
      <p:cxnSp>
        <p:nvCxnSpPr>
          <p:cNvPr id="32" name="Straight Connector 31"/>
          <p:cNvCxnSpPr/>
          <p:nvPr/>
        </p:nvCxnSpPr>
        <p:spPr>
          <a:xfrm>
            <a:off x="3728725" y="2944881"/>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28864" y="5290468"/>
            <a:ext cx="169244" cy="369332"/>
          </a:xfrm>
          <a:prstGeom prst="rect">
            <a:avLst/>
          </a:prstGeom>
          <a:noFill/>
        </p:spPr>
        <p:txBody>
          <a:bodyPr wrap="square" rtlCol="0">
            <a:spAutoFit/>
          </a:bodyPr>
          <a:lstStyle/>
          <a:p>
            <a:pPr algn="ctr"/>
            <a:r>
              <a:rPr lang="en-US" dirty="0" smtClean="0"/>
              <a:t>n</a:t>
            </a:r>
            <a:endParaRPr lang="en-US" dirty="0"/>
          </a:p>
        </p:txBody>
      </p:sp>
      <p:cxnSp>
        <p:nvCxnSpPr>
          <p:cNvPr id="34" name="Straight Connector 33"/>
          <p:cNvCxnSpPr/>
          <p:nvPr/>
        </p:nvCxnSpPr>
        <p:spPr>
          <a:xfrm>
            <a:off x="2159808" y="2944880"/>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69572" y="5290468"/>
            <a:ext cx="169244" cy="369332"/>
          </a:xfrm>
          <a:prstGeom prst="rect">
            <a:avLst/>
          </a:prstGeom>
          <a:noFill/>
        </p:spPr>
        <p:txBody>
          <a:bodyPr wrap="square" rtlCol="0">
            <a:spAutoFit/>
          </a:bodyPr>
          <a:lstStyle/>
          <a:p>
            <a:pPr algn="ctr"/>
            <a:r>
              <a:rPr lang="en-US" dirty="0" smtClean="0"/>
              <a:t>4</a:t>
            </a:r>
            <a:endParaRPr lang="en-US" dirty="0"/>
          </a:p>
        </p:txBody>
      </p:sp>
      <p:cxnSp>
        <p:nvCxnSpPr>
          <p:cNvPr id="37" name="Straight Arrow Connector 36"/>
          <p:cNvCxnSpPr>
            <a:endCxn id="33" idx="0"/>
          </p:cNvCxnSpPr>
          <p:nvPr/>
        </p:nvCxnSpPr>
        <p:spPr>
          <a:xfrm flipV="1">
            <a:off x="3342968" y="5290468"/>
            <a:ext cx="370518" cy="10316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1095" y="6322146"/>
            <a:ext cx="2123768" cy="400110"/>
          </a:xfrm>
          <a:prstGeom prst="rect">
            <a:avLst/>
          </a:prstGeom>
          <a:noFill/>
        </p:spPr>
        <p:txBody>
          <a:bodyPr wrap="square" rtlCol="0">
            <a:spAutoFit/>
          </a:bodyPr>
          <a:lstStyle/>
          <a:p>
            <a:pPr algn="ctr"/>
            <a:r>
              <a:rPr lang="en-US" sz="2000" dirty="0" smtClean="0">
                <a:solidFill>
                  <a:srgbClr val="FF0000"/>
                </a:solidFill>
              </a:rPr>
              <a:t>At equilibrium!</a:t>
            </a:r>
            <a:endParaRPr lang="en-US" sz="2000" dirty="0">
              <a:solidFill>
                <a:srgbClr val="FF0000"/>
              </a:solidFill>
            </a:endParaRPr>
          </a:p>
        </p:txBody>
      </p:sp>
      <p:sp>
        <p:nvSpPr>
          <p:cNvPr id="40" name="Slide Number Placeholder 39"/>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CHA56027"/>
          <p:cNvPicPr>
            <a:picLocks noChangeAspect="1" noChangeArrowheads="1"/>
          </p:cNvPicPr>
          <p:nvPr/>
        </p:nvPicPr>
        <p:blipFill>
          <a:blip r:embed="rId3" cstate="print"/>
          <a:srcRect/>
          <a:stretch>
            <a:fillRect/>
          </a:stretch>
        </p:blipFill>
        <p:spPr bwMode="auto">
          <a:xfrm>
            <a:off x="725905" y="952901"/>
            <a:ext cx="2036544" cy="1223029"/>
          </a:xfrm>
          <a:prstGeom prst="rect">
            <a:avLst/>
          </a:prstGeom>
          <a:noFill/>
          <a:ln w="9525">
            <a:noFill/>
            <a:miter lim="800000"/>
            <a:headEnd/>
            <a:tailEnd/>
          </a:ln>
        </p:spPr>
      </p:pic>
      <p:grpSp>
        <p:nvGrpSpPr>
          <p:cNvPr id="12" name="Group 11"/>
          <p:cNvGrpSpPr/>
          <p:nvPr/>
        </p:nvGrpSpPr>
        <p:grpSpPr>
          <a:xfrm>
            <a:off x="3113777" y="1309520"/>
            <a:ext cx="3350390" cy="512771"/>
            <a:chOff x="3099335" y="968223"/>
            <a:chExt cx="2656572" cy="406583"/>
          </a:xfrm>
        </p:grpSpPr>
        <p:sp>
          <p:nvSpPr>
            <p:cNvPr id="4" name="Oval 3"/>
            <p:cNvSpPr/>
            <p:nvPr/>
          </p:nvSpPr>
          <p:spPr>
            <a:xfrm>
              <a:off x="3099335" y="989796"/>
              <a:ext cx="912797" cy="3850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p:cNvSpPr/>
            <p:nvPr/>
          </p:nvSpPr>
          <p:spPr>
            <a:xfrm>
              <a:off x="4793381" y="972150"/>
              <a:ext cx="962526" cy="385010"/>
            </a:xfrm>
            <a:prstGeom prst="ellipse">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 Box 12"/>
            <p:cNvSpPr txBox="1">
              <a:spLocks noChangeArrowheads="1"/>
            </p:cNvSpPr>
            <p:nvPr/>
          </p:nvSpPr>
          <p:spPr bwMode="auto">
            <a:xfrm>
              <a:off x="3112070" y="968223"/>
              <a:ext cx="868378" cy="366060"/>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9" name="Text Box 22"/>
            <p:cNvSpPr txBox="1">
              <a:spLocks noChangeArrowheads="1"/>
            </p:cNvSpPr>
            <p:nvPr/>
          </p:nvSpPr>
          <p:spPr bwMode="auto">
            <a:xfrm>
              <a:off x="4793248" y="974189"/>
              <a:ext cx="909051" cy="366060"/>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10" name="Object 2"/>
            <p:cNvGraphicFramePr>
              <a:graphicFrameLocks noChangeAspect="1"/>
            </p:cNvGraphicFramePr>
            <p:nvPr/>
          </p:nvGraphicFramePr>
          <p:xfrm>
            <a:off x="4104365" y="1095687"/>
            <a:ext cx="602385" cy="182450"/>
          </p:xfrm>
          <a:graphic>
            <a:graphicData uri="http://schemas.openxmlformats.org/presentationml/2006/ole">
              <p:oleObj spid="_x0000_s257029" name="CS ChemDraw Drawing" r:id="rId4" imgW="1014619" imgH="243270" progId="ChemDraw.Document.6.0">
                <p:embed/>
              </p:oleObj>
            </a:graphicData>
          </a:graphic>
        </p:graphicFrame>
      </p:grpSp>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 and Rate</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13" name="Rectangle 3"/>
          <p:cNvSpPr txBox="1">
            <a:spLocks noChangeArrowheads="1"/>
          </p:cNvSpPr>
          <p:nvPr/>
        </p:nvSpPr>
        <p:spPr>
          <a:xfrm>
            <a:off x="3557322" y="1937047"/>
            <a:ext cx="3810000" cy="461665"/>
          </a:xfrm>
          <a:prstGeom prst="rect">
            <a:avLst/>
          </a:prstGeom>
        </p:spPr>
        <p:txBody>
          <a:bodyPr wrap="square">
            <a:spAutoFit/>
          </a:bodyPr>
          <a:lstStyle/>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kumimoji="0" lang="en-US" altLang="en-US" sz="2400" i="1" strike="noStrike" kern="1200" cap="none" spc="0" normalizeH="0" baseline="0" noProof="0" dirty="0" err="1" smtClean="0">
                <a:ln>
                  <a:noFill/>
                </a:ln>
                <a:solidFill>
                  <a:schemeClr val="tx1"/>
                </a:solidFill>
                <a:effectLst/>
                <a:uLnTx/>
                <a:uFillTx/>
                <a:cs typeface="Times New Roman" pitchFamily="18" charset="0"/>
              </a:rPr>
              <a:t>Rate</a:t>
            </a:r>
            <a:r>
              <a:rPr kumimoji="0" lang="en-US" altLang="en-US" sz="2400" i="0" strike="noStrike" kern="1200" cap="none" spc="0" normalizeH="0" baseline="-25000" noProof="0" dirty="0" err="1" smtClean="0">
                <a:ln>
                  <a:noFill/>
                </a:ln>
                <a:solidFill>
                  <a:schemeClr val="tx1"/>
                </a:solidFill>
                <a:effectLst/>
                <a:uLnTx/>
                <a:uFillTx/>
                <a:cs typeface="Times New Roman" pitchFamily="18" charset="0"/>
              </a:rPr>
              <a:t>fwd</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 = </a:t>
            </a:r>
            <a:r>
              <a:rPr kumimoji="0" lang="en-US" altLang="en-US" sz="2400" i="1" strike="noStrike" kern="1200" cap="none" spc="0" normalizeH="0" baseline="0" noProof="0" dirty="0" err="1" smtClean="0">
                <a:ln>
                  <a:noFill/>
                </a:ln>
                <a:solidFill>
                  <a:schemeClr val="tx1"/>
                </a:solidFill>
                <a:effectLst/>
                <a:uLnTx/>
                <a:uFillTx/>
                <a:cs typeface="Times New Roman" pitchFamily="18" charset="0"/>
              </a:rPr>
              <a:t>k</a:t>
            </a:r>
            <a:r>
              <a:rPr kumimoji="0" lang="en-US" altLang="en-US" sz="2400" strike="noStrike" kern="1200" cap="none" spc="0" normalizeH="0" baseline="-25000" noProof="0" dirty="0" err="1" smtClean="0">
                <a:ln>
                  <a:noFill/>
                </a:ln>
                <a:solidFill>
                  <a:schemeClr val="tx1"/>
                </a:solidFill>
                <a:effectLst/>
                <a:uLnTx/>
                <a:uFillTx/>
                <a:cs typeface="Times New Roman" pitchFamily="18" charset="0"/>
              </a:rPr>
              <a:t>fwd</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[NO</a:t>
            </a:r>
            <a:r>
              <a:rPr kumimoji="0" lang="en-US" altLang="en-US" sz="2400" i="0" strike="noStrike" kern="1200" cap="none" spc="0" normalizeH="0" baseline="-25000" noProof="0" dirty="0" smtClean="0">
                <a:ln>
                  <a:noFill/>
                </a:ln>
                <a:solidFill>
                  <a:schemeClr val="tx1"/>
                </a:solidFill>
                <a:effectLst/>
                <a:uLnTx/>
                <a:uFillTx/>
                <a:cs typeface="Times New Roman" pitchFamily="18" charset="0"/>
              </a:rPr>
              <a:t>2</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a:t>
            </a:r>
            <a:r>
              <a:rPr kumimoji="0" lang="en-US" altLang="en-US" sz="2400" i="0" strike="noStrike" kern="1200" cap="none" spc="0" normalizeH="0" baseline="30000" noProof="0" dirty="0" smtClean="0">
                <a:ln>
                  <a:noFill/>
                </a:ln>
                <a:solidFill>
                  <a:schemeClr val="tx1"/>
                </a:solidFill>
                <a:effectLst/>
                <a:uLnTx/>
                <a:uFillTx/>
                <a:cs typeface="Times New Roman" pitchFamily="18" charset="0"/>
              </a:rPr>
              <a:t>2</a:t>
            </a:r>
            <a:endParaRPr kumimoji="0" lang="en-US" altLang="en-US" sz="2000" i="0" strike="noStrike" kern="1200" cap="none" spc="0" normalizeH="0" baseline="30000" noProof="0" dirty="0">
              <a:ln>
                <a:noFill/>
              </a:ln>
              <a:solidFill>
                <a:schemeClr val="tx1"/>
              </a:solidFill>
              <a:effectLst/>
              <a:uLnTx/>
              <a:uFillTx/>
              <a:cs typeface="Times New Roman" pitchFamily="18" charset="0"/>
            </a:endParaRPr>
          </a:p>
        </p:txBody>
      </p:sp>
      <p:sp>
        <p:nvSpPr>
          <p:cNvPr id="14" name="Rectangle 3"/>
          <p:cNvSpPr txBox="1">
            <a:spLocks noChangeArrowheads="1"/>
          </p:cNvSpPr>
          <p:nvPr/>
        </p:nvSpPr>
        <p:spPr>
          <a:xfrm>
            <a:off x="3557322" y="2470447"/>
            <a:ext cx="3810000" cy="461665"/>
          </a:xfrm>
          <a:prstGeom prst="rect">
            <a:avLst/>
          </a:prstGeom>
        </p:spPr>
        <p:txBody>
          <a:bodyPr wrap="square">
            <a:spAutoFit/>
          </a:bodyPr>
          <a:lstStyle/>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kumimoji="0" lang="en-US" altLang="en-US" sz="2400" i="1" strike="noStrike" kern="1200" cap="none" spc="0" normalizeH="0" baseline="0" noProof="0" dirty="0" err="1" smtClean="0">
                <a:ln>
                  <a:noFill/>
                </a:ln>
                <a:solidFill>
                  <a:schemeClr val="tx1"/>
                </a:solidFill>
                <a:effectLst/>
                <a:uLnTx/>
                <a:uFillTx/>
                <a:cs typeface="Times New Roman" pitchFamily="18" charset="0"/>
              </a:rPr>
              <a:t>Rate</a:t>
            </a:r>
            <a:r>
              <a:rPr kumimoji="0" lang="en-US" altLang="en-US" sz="2400" i="0" strike="noStrike" kern="1200" cap="none" spc="0" normalizeH="0" baseline="-25000" noProof="0" dirty="0" err="1" smtClean="0">
                <a:ln>
                  <a:noFill/>
                </a:ln>
                <a:solidFill>
                  <a:schemeClr val="tx1"/>
                </a:solidFill>
                <a:effectLst/>
                <a:uLnTx/>
                <a:uFillTx/>
                <a:cs typeface="Times New Roman" pitchFamily="18" charset="0"/>
              </a:rPr>
              <a:t>rev</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 = </a:t>
            </a:r>
            <a:r>
              <a:rPr kumimoji="0" lang="en-US" altLang="en-US" sz="2400" i="1" strike="noStrike" kern="1200" cap="none" spc="0" normalizeH="0" baseline="0" noProof="0" dirty="0" err="1" smtClean="0">
                <a:ln>
                  <a:noFill/>
                </a:ln>
                <a:solidFill>
                  <a:schemeClr val="tx1"/>
                </a:solidFill>
                <a:effectLst/>
                <a:uLnTx/>
                <a:uFillTx/>
                <a:cs typeface="Times New Roman" pitchFamily="18" charset="0"/>
              </a:rPr>
              <a:t>k</a:t>
            </a:r>
            <a:r>
              <a:rPr kumimoji="0" lang="en-US" altLang="en-US" sz="2400" strike="noStrike" kern="1200" cap="none" spc="0" normalizeH="0" baseline="-25000" noProof="0" dirty="0" err="1" smtClean="0">
                <a:ln>
                  <a:noFill/>
                </a:ln>
                <a:solidFill>
                  <a:schemeClr val="tx1"/>
                </a:solidFill>
                <a:effectLst/>
                <a:uLnTx/>
                <a:uFillTx/>
                <a:cs typeface="Times New Roman" pitchFamily="18" charset="0"/>
              </a:rPr>
              <a:t>rev</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[N</a:t>
            </a:r>
            <a:r>
              <a:rPr kumimoji="0" lang="en-US" altLang="en-US" sz="2400" i="0" strike="noStrike" kern="1200" cap="none" spc="0" normalizeH="0" baseline="-25000" noProof="0" dirty="0" smtClean="0">
                <a:ln>
                  <a:noFill/>
                </a:ln>
                <a:solidFill>
                  <a:schemeClr val="tx1"/>
                </a:solidFill>
                <a:effectLst/>
                <a:uLnTx/>
                <a:uFillTx/>
                <a:cs typeface="Times New Roman" pitchFamily="18" charset="0"/>
              </a:rPr>
              <a:t>2</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O</a:t>
            </a:r>
            <a:r>
              <a:rPr kumimoji="0" lang="en-US" altLang="en-US" sz="2400" i="0" strike="noStrike" kern="1200" cap="none" spc="0" normalizeH="0" baseline="-25000" noProof="0" dirty="0" smtClean="0">
                <a:ln>
                  <a:noFill/>
                </a:ln>
                <a:solidFill>
                  <a:schemeClr val="tx1"/>
                </a:solidFill>
                <a:effectLst/>
                <a:uLnTx/>
                <a:uFillTx/>
                <a:cs typeface="Times New Roman" pitchFamily="18" charset="0"/>
              </a:rPr>
              <a:t>4</a:t>
            </a:r>
            <a:r>
              <a:rPr kumimoji="0" lang="en-US" altLang="en-US" sz="2400" i="0" strike="noStrike" kern="1200" cap="none" spc="0" normalizeH="0" baseline="0" noProof="0" dirty="0" smtClean="0">
                <a:ln>
                  <a:noFill/>
                </a:ln>
                <a:solidFill>
                  <a:schemeClr val="tx1"/>
                </a:solidFill>
                <a:effectLst/>
                <a:uLnTx/>
                <a:uFillTx/>
                <a:cs typeface="Times New Roman" pitchFamily="18" charset="0"/>
              </a:rPr>
              <a:t>]</a:t>
            </a:r>
            <a:endParaRPr kumimoji="0" lang="en-US" altLang="en-US" sz="2000" i="0" strike="noStrike" kern="1200" cap="none" spc="0" normalizeH="0" baseline="30000" noProof="0" dirty="0">
              <a:ln>
                <a:noFill/>
              </a:ln>
              <a:solidFill>
                <a:schemeClr val="tx1"/>
              </a:solidFill>
              <a:effectLst/>
              <a:uLnTx/>
              <a:uFillTx/>
              <a:cs typeface="Times New Roman" pitchFamily="18" charset="0"/>
            </a:endParaRPr>
          </a:p>
        </p:txBody>
      </p:sp>
      <p:pic>
        <p:nvPicPr>
          <p:cNvPr id="16" name="Picture 24"/>
          <p:cNvPicPr>
            <a:picLocks noChangeAspect="1" noChangeArrowheads="1"/>
          </p:cNvPicPr>
          <p:nvPr/>
        </p:nvPicPr>
        <p:blipFill>
          <a:blip r:embed="rId5" cstate="print"/>
          <a:srcRect/>
          <a:stretch>
            <a:fillRect/>
          </a:stretch>
        </p:blipFill>
        <p:spPr bwMode="auto">
          <a:xfrm>
            <a:off x="2352590" y="3357628"/>
            <a:ext cx="2549525" cy="3162300"/>
          </a:xfrm>
          <a:prstGeom prst="rect">
            <a:avLst/>
          </a:prstGeom>
          <a:noFill/>
          <a:ln w="9525">
            <a:noFill/>
            <a:miter lim="800000"/>
            <a:headEnd/>
            <a:tailEnd/>
          </a:ln>
        </p:spPr>
      </p:pic>
      <p:pic>
        <p:nvPicPr>
          <p:cNvPr id="257027" name="Picture 3"/>
          <p:cNvPicPr>
            <a:picLocks noChangeAspect="1" noChangeArrowheads="1"/>
          </p:cNvPicPr>
          <p:nvPr/>
        </p:nvPicPr>
        <p:blipFill>
          <a:blip r:embed="rId6" cstate="print"/>
          <a:srcRect/>
          <a:stretch>
            <a:fillRect/>
          </a:stretch>
        </p:blipFill>
        <p:spPr bwMode="auto">
          <a:xfrm>
            <a:off x="1141361" y="2583699"/>
            <a:ext cx="645200" cy="2858202"/>
          </a:xfrm>
          <a:prstGeom prst="rect">
            <a:avLst/>
          </a:prstGeom>
          <a:noFill/>
          <a:ln w="9525">
            <a:noFill/>
            <a:miter lim="800000"/>
            <a:headEnd/>
            <a:tailEnd/>
          </a:ln>
        </p:spPr>
      </p:pic>
      <p:cxnSp>
        <p:nvCxnSpPr>
          <p:cNvPr id="19" name="Straight Connector 18"/>
          <p:cNvCxnSpPr/>
          <p:nvPr/>
        </p:nvCxnSpPr>
        <p:spPr>
          <a:xfrm>
            <a:off x="2755790" y="3599847"/>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9948" y="3578992"/>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52940" y="3587013"/>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56783" y="3604659"/>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61436" y="3234088"/>
            <a:ext cx="970287" cy="580088"/>
          </a:xfrm>
          <a:prstGeom prst="straightConnector1">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57028" name="Picture 4"/>
          <p:cNvPicPr>
            <a:picLocks noChangeAspect="1" noChangeArrowheads="1"/>
          </p:cNvPicPr>
          <p:nvPr/>
        </p:nvPicPr>
        <p:blipFill>
          <a:blip r:embed="rId7" cstate="print"/>
          <a:srcRect/>
          <a:stretch>
            <a:fillRect/>
          </a:stretch>
        </p:blipFill>
        <p:spPr bwMode="auto">
          <a:xfrm>
            <a:off x="254232" y="3839410"/>
            <a:ext cx="569453" cy="2853774"/>
          </a:xfrm>
          <a:prstGeom prst="rect">
            <a:avLst/>
          </a:prstGeom>
          <a:noFill/>
          <a:ln w="9525">
            <a:noFill/>
            <a:miter lim="800000"/>
            <a:headEnd/>
            <a:tailEnd/>
          </a:ln>
        </p:spPr>
      </p:pic>
      <p:cxnSp>
        <p:nvCxnSpPr>
          <p:cNvPr id="27" name="Straight Arrow Connector 26"/>
          <p:cNvCxnSpPr/>
          <p:nvPr/>
        </p:nvCxnSpPr>
        <p:spPr>
          <a:xfrm flipV="1">
            <a:off x="818162" y="6064883"/>
            <a:ext cx="2306593" cy="230039"/>
          </a:xfrm>
          <a:prstGeom prst="straightConnector1">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57029" name="Picture 5"/>
          <p:cNvPicPr>
            <a:picLocks noChangeAspect="1" noChangeArrowheads="1"/>
          </p:cNvPicPr>
          <p:nvPr/>
        </p:nvPicPr>
        <p:blipFill>
          <a:blip r:embed="rId8" cstate="print"/>
          <a:srcRect/>
          <a:stretch>
            <a:fillRect/>
          </a:stretch>
        </p:blipFill>
        <p:spPr bwMode="auto">
          <a:xfrm>
            <a:off x="5712056" y="3522847"/>
            <a:ext cx="541115" cy="2849077"/>
          </a:xfrm>
          <a:prstGeom prst="rect">
            <a:avLst/>
          </a:prstGeom>
          <a:noFill/>
          <a:ln w="9525">
            <a:noFill/>
            <a:miter lim="800000"/>
            <a:headEnd/>
            <a:tailEnd/>
          </a:ln>
        </p:spPr>
      </p:pic>
      <p:cxnSp>
        <p:nvCxnSpPr>
          <p:cNvPr id="30" name="Straight Arrow Connector 29"/>
          <p:cNvCxnSpPr/>
          <p:nvPr/>
        </p:nvCxnSpPr>
        <p:spPr>
          <a:xfrm flipV="1">
            <a:off x="3838891" y="5447899"/>
            <a:ext cx="1859279" cy="69567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645808" y="4831882"/>
            <a:ext cx="1023486" cy="48831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433198" y="3963194"/>
            <a:ext cx="2838618" cy="1920526"/>
          </a:xfrm>
          <a:prstGeom prst="rect">
            <a:avLst/>
          </a:prstGeom>
        </p:spPr>
        <p:txBody>
          <a:bodyPr wrap="square">
            <a:spAutoFit/>
          </a:bodyPr>
          <a:lstStyle/>
          <a:p>
            <a:pPr marL="4763" lvl="1">
              <a:lnSpc>
                <a:spcPct val="110000"/>
              </a:lnSpc>
              <a:buClr>
                <a:srgbClr val="0000FF"/>
              </a:buClr>
            </a:pPr>
            <a:r>
              <a:rPr lang="en-US" altLang="en-US" u="sng" dirty="0" smtClean="0"/>
              <a:t>At equilibrium:</a:t>
            </a:r>
          </a:p>
          <a:p>
            <a:pPr marL="171450" lvl="1">
              <a:lnSpc>
                <a:spcPct val="110000"/>
              </a:lnSpc>
              <a:buClr>
                <a:srgbClr val="0000FF"/>
              </a:buClr>
            </a:pPr>
            <a:r>
              <a:rPr lang="en-US" altLang="en-US" dirty="0" smtClean="0"/>
              <a:t>Each compound is produced and consumed at the same rate.</a:t>
            </a:r>
          </a:p>
          <a:p>
            <a:pPr marL="4763" lvl="1">
              <a:lnSpc>
                <a:spcPct val="110000"/>
              </a:lnSpc>
              <a:buClr>
                <a:srgbClr val="0000FF"/>
              </a:buClr>
            </a:pPr>
            <a:r>
              <a:rPr lang="en-US" altLang="en-US" dirty="0" smtClean="0"/>
              <a:t>          </a:t>
            </a:r>
            <a:r>
              <a:rPr lang="en-US" altLang="en-US" dirty="0" err="1" smtClean="0"/>
              <a:t>Rate</a:t>
            </a:r>
            <a:r>
              <a:rPr lang="en-US" altLang="en-US" baseline="-25000" dirty="0" err="1" smtClean="0"/>
              <a:t>fwd</a:t>
            </a:r>
            <a:r>
              <a:rPr lang="en-US" altLang="en-US" dirty="0" smtClean="0"/>
              <a:t> = </a:t>
            </a:r>
            <a:r>
              <a:rPr lang="en-US" altLang="en-US" dirty="0" err="1" smtClean="0"/>
              <a:t>Rate</a:t>
            </a:r>
            <a:r>
              <a:rPr lang="en-US" altLang="en-US" baseline="-25000" dirty="0" err="1" smtClean="0"/>
              <a:t>rev</a:t>
            </a:r>
            <a:endParaRPr lang="en-US" altLang="en-US" baseline="-25000" dirty="0" smtClean="0"/>
          </a:p>
          <a:p>
            <a:pPr marL="4763" lvl="1">
              <a:lnSpc>
                <a:spcPct val="110000"/>
              </a:lnSpc>
              <a:buClr>
                <a:srgbClr val="0000FF"/>
              </a:buClr>
            </a:pPr>
            <a:endParaRPr lang="en-US" altLang="en-US" dirty="0" smtClean="0"/>
          </a:p>
        </p:txBody>
      </p:sp>
      <p:sp>
        <p:nvSpPr>
          <p:cNvPr id="25" name="Slide Number Placeholder 2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7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0" name="Picture 24"/>
          <p:cNvPicPr>
            <a:picLocks noChangeAspect="1" noChangeArrowheads="1"/>
          </p:cNvPicPr>
          <p:nvPr/>
        </p:nvPicPr>
        <p:blipFill>
          <a:blip r:embed="rId3" cstate="print"/>
          <a:srcRect/>
          <a:stretch>
            <a:fillRect/>
          </a:stretch>
        </p:blipFill>
        <p:spPr bwMode="auto">
          <a:xfrm>
            <a:off x="3188187" y="1679968"/>
            <a:ext cx="2549525" cy="3162300"/>
          </a:xfrm>
          <a:prstGeom prst="rect">
            <a:avLst/>
          </a:prstGeom>
          <a:noFill/>
          <a:ln w="9525">
            <a:noFill/>
            <a:miter lim="800000"/>
            <a:headEnd/>
            <a:tailEnd/>
          </a:ln>
        </p:spPr>
      </p:pic>
      <p:pic>
        <p:nvPicPr>
          <p:cNvPr id="4121" name="Picture 25"/>
          <p:cNvPicPr>
            <a:picLocks noChangeAspect="1" noChangeArrowheads="1"/>
          </p:cNvPicPr>
          <p:nvPr/>
        </p:nvPicPr>
        <p:blipFill>
          <a:blip r:embed="rId4" cstate="print"/>
          <a:srcRect/>
          <a:stretch>
            <a:fillRect/>
          </a:stretch>
        </p:blipFill>
        <p:spPr bwMode="auto">
          <a:xfrm>
            <a:off x="6261587" y="1697430"/>
            <a:ext cx="2474913" cy="3154363"/>
          </a:xfrm>
          <a:prstGeom prst="rect">
            <a:avLst/>
          </a:prstGeom>
          <a:noFill/>
          <a:ln w="9525">
            <a:noFill/>
            <a:miter lim="800000"/>
            <a:headEnd/>
            <a:tailEnd/>
          </a:ln>
        </p:spPr>
      </p:pic>
      <p:pic>
        <p:nvPicPr>
          <p:cNvPr id="4119" name="Picture 23"/>
          <p:cNvPicPr>
            <a:picLocks noChangeAspect="1" noChangeArrowheads="1"/>
          </p:cNvPicPr>
          <p:nvPr/>
        </p:nvPicPr>
        <p:blipFill>
          <a:blip r:embed="rId5" cstate="print"/>
          <a:srcRect/>
          <a:stretch>
            <a:fillRect/>
          </a:stretch>
        </p:blipFill>
        <p:spPr bwMode="auto">
          <a:xfrm>
            <a:off x="243375" y="1652980"/>
            <a:ext cx="2497137" cy="3184525"/>
          </a:xfrm>
          <a:prstGeom prst="rect">
            <a:avLst/>
          </a:prstGeom>
          <a:noFill/>
          <a:ln w="9525">
            <a:noFill/>
            <a:miter lim="800000"/>
            <a:headEnd/>
            <a:tailEnd/>
          </a:ln>
        </p:spPr>
      </p:pic>
      <p:sp>
        <p:nvSpPr>
          <p:cNvPr id="4103" name="Text Box 7"/>
          <p:cNvSpPr txBox="1">
            <a:spLocks noChangeArrowheads="1"/>
          </p:cNvSpPr>
          <p:nvPr/>
        </p:nvSpPr>
        <p:spPr bwMode="auto">
          <a:xfrm>
            <a:off x="708512" y="4913705"/>
            <a:ext cx="1784350" cy="396875"/>
          </a:xfrm>
          <a:prstGeom prst="rect">
            <a:avLst/>
          </a:prstGeom>
          <a:noFill/>
          <a:ln w="9525">
            <a:noFill/>
            <a:miter lim="800000"/>
            <a:headEnd/>
            <a:tailEnd/>
          </a:ln>
        </p:spPr>
        <p:txBody>
          <a:bodyPr wrap="none">
            <a:spAutoFit/>
          </a:bodyPr>
          <a:lstStyle/>
          <a:p>
            <a:r>
              <a:rPr lang="en-US" sz="2000"/>
              <a:t>Start with NO</a:t>
            </a:r>
            <a:r>
              <a:rPr lang="en-US" sz="2000" baseline="-25000"/>
              <a:t>2</a:t>
            </a:r>
            <a:endParaRPr lang="en-US" sz="2000"/>
          </a:p>
        </p:txBody>
      </p:sp>
      <p:sp>
        <p:nvSpPr>
          <p:cNvPr id="4104" name="Text Box 8"/>
          <p:cNvSpPr txBox="1">
            <a:spLocks noChangeArrowheads="1"/>
          </p:cNvSpPr>
          <p:nvPr/>
        </p:nvSpPr>
        <p:spPr bwMode="auto">
          <a:xfrm>
            <a:off x="3712062" y="4913705"/>
            <a:ext cx="1876425" cy="396875"/>
          </a:xfrm>
          <a:prstGeom prst="rect">
            <a:avLst/>
          </a:prstGeom>
          <a:noFill/>
          <a:ln w="9525">
            <a:noFill/>
            <a:miter lim="800000"/>
            <a:headEnd/>
            <a:tailEnd/>
          </a:ln>
        </p:spPr>
        <p:txBody>
          <a:bodyPr wrap="none">
            <a:spAutoFit/>
          </a:bodyPr>
          <a:lstStyle/>
          <a:p>
            <a:r>
              <a:rPr lang="en-US" sz="2000"/>
              <a:t>Start with N</a:t>
            </a:r>
            <a:r>
              <a:rPr lang="en-US" sz="2000" baseline="-25000"/>
              <a:t>2</a:t>
            </a:r>
            <a:r>
              <a:rPr lang="en-US" sz="2000"/>
              <a:t>O</a:t>
            </a:r>
            <a:r>
              <a:rPr lang="en-US" sz="2000" baseline="-25000"/>
              <a:t>4</a:t>
            </a:r>
          </a:p>
        </p:txBody>
      </p:sp>
      <p:sp>
        <p:nvSpPr>
          <p:cNvPr id="4105" name="Text Box 9"/>
          <p:cNvSpPr txBox="1">
            <a:spLocks noChangeArrowheads="1"/>
          </p:cNvSpPr>
          <p:nvPr/>
        </p:nvSpPr>
        <p:spPr bwMode="auto">
          <a:xfrm>
            <a:off x="6379062" y="4913705"/>
            <a:ext cx="2659063" cy="396875"/>
          </a:xfrm>
          <a:prstGeom prst="rect">
            <a:avLst/>
          </a:prstGeom>
          <a:noFill/>
          <a:ln w="9525">
            <a:noFill/>
            <a:miter lim="800000"/>
            <a:headEnd/>
            <a:tailEnd/>
          </a:ln>
        </p:spPr>
        <p:txBody>
          <a:bodyPr wrap="none">
            <a:spAutoFit/>
          </a:bodyPr>
          <a:lstStyle/>
          <a:p>
            <a:r>
              <a:rPr lang="en-US" sz="2000"/>
              <a:t>Start with NO</a:t>
            </a:r>
            <a:r>
              <a:rPr lang="en-US" sz="2000" baseline="-25000"/>
              <a:t>2</a:t>
            </a:r>
            <a:r>
              <a:rPr lang="en-US" sz="2000"/>
              <a:t> &amp; N</a:t>
            </a:r>
            <a:r>
              <a:rPr lang="en-US" sz="2000" baseline="-25000"/>
              <a:t>2</a:t>
            </a:r>
            <a:r>
              <a:rPr lang="en-US" sz="2000"/>
              <a:t>O</a:t>
            </a:r>
            <a:r>
              <a:rPr lang="en-US" sz="2000" baseline="-25000"/>
              <a:t>4</a:t>
            </a:r>
          </a:p>
        </p:txBody>
      </p:sp>
      <p:sp>
        <p:nvSpPr>
          <p:cNvPr id="6163" name="Text Box 11"/>
          <p:cNvSpPr txBox="1">
            <a:spLocks noChangeArrowheads="1"/>
          </p:cNvSpPr>
          <p:nvPr/>
        </p:nvSpPr>
        <p:spPr bwMode="auto">
          <a:xfrm>
            <a:off x="1639475" y="2007812"/>
            <a:ext cx="1263487" cy="369332"/>
          </a:xfrm>
          <a:prstGeom prst="rect">
            <a:avLst/>
          </a:prstGeom>
          <a:noFill/>
          <a:ln w="9525">
            <a:noFill/>
            <a:miter lim="800000"/>
            <a:headEnd/>
            <a:tailEnd/>
          </a:ln>
        </p:spPr>
        <p:txBody>
          <a:bodyPr wrap="none">
            <a:spAutoFit/>
          </a:bodyPr>
          <a:lstStyle/>
          <a:p>
            <a:r>
              <a:rPr lang="en-US" dirty="0">
                <a:solidFill>
                  <a:srgbClr val="7030A0"/>
                </a:solidFill>
              </a:rPr>
              <a:t>equilibrium</a:t>
            </a:r>
          </a:p>
        </p:txBody>
      </p:sp>
      <p:sp>
        <p:nvSpPr>
          <p:cNvPr id="6161" name="Text Box 15"/>
          <p:cNvSpPr txBox="1">
            <a:spLocks noChangeArrowheads="1"/>
          </p:cNvSpPr>
          <p:nvPr/>
        </p:nvSpPr>
        <p:spPr bwMode="auto">
          <a:xfrm>
            <a:off x="4649078" y="1946049"/>
            <a:ext cx="1263487" cy="369332"/>
          </a:xfrm>
          <a:prstGeom prst="rect">
            <a:avLst/>
          </a:prstGeom>
          <a:noFill/>
          <a:ln w="9525">
            <a:noFill/>
            <a:miter lim="800000"/>
            <a:headEnd/>
            <a:tailEnd/>
          </a:ln>
        </p:spPr>
        <p:txBody>
          <a:bodyPr wrap="none">
            <a:spAutoFit/>
          </a:bodyPr>
          <a:lstStyle/>
          <a:p>
            <a:r>
              <a:rPr lang="en-US" dirty="0">
                <a:solidFill>
                  <a:srgbClr val="7030A0"/>
                </a:solidFill>
              </a:rPr>
              <a:t>equilibrium</a:t>
            </a:r>
          </a:p>
        </p:txBody>
      </p:sp>
      <p:sp>
        <p:nvSpPr>
          <p:cNvPr id="6159" name="Text Box 18"/>
          <p:cNvSpPr txBox="1">
            <a:spLocks noChangeArrowheads="1"/>
          </p:cNvSpPr>
          <p:nvPr/>
        </p:nvSpPr>
        <p:spPr bwMode="auto">
          <a:xfrm>
            <a:off x="6498976" y="4170285"/>
            <a:ext cx="1263487" cy="369332"/>
          </a:xfrm>
          <a:prstGeom prst="rect">
            <a:avLst/>
          </a:prstGeom>
          <a:noFill/>
          <a:ln w="9525">
            <a:noFill/>
            <a:miter lim="800000"/>
            <a:headEnd/>
            <a:tailEnd/>
          </a:ln>
        </p:spPr>
        <p:txBody>
          <a:bodyPr wrap="none">
            <a:spAutoFit/>
          </a:bodyPr>
          <a:lstStyle/>
          <a:p>
            <a:r>
              <a:rPr lang="en-US" dirty="0">
                <a:solidFill>
                  <a:srgbClr val="7030A0"/>
                </a:solidFill>
              </a:rPr>
              <a:t>equilibrium</a:t>
            </a:r>
          </a:p>
        </p:txBody>
      </p:sp>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Equilibrium and Rate</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25" name="Group 24"/>
          <p:cNvGrpSpPr/>
          <p:nvPr/>
        </p:nvGrpSpPr>
        <p:grpSpPr>
          <a:xfrm>
            <a:off x="2859502" y="980162"/>
            <a:ext cx="3334924" cy="473807"/>
            <a:chOff x="3080886" y="974190"/>
            <a:chExt cx="2644309" cy="375688"/>
          </a:xfrm>
        </p:grpSpPr>
        <p:sp>
          <p:nvSpPr>
            <p:cNvPr id="28" name="Text Box 12"/>
            <p:cNvSpPr txBox="1">
              <a:spLocks noChangeArrowheads="1"/>
            </p:cNvSpPr>
            <p:nvPr/>
          </p:nvSpPr>
          <p:spPr bwMode="auto">
            <a:xfrm>
              <a:off x="3080886" y="983817"/>
              <a:ext cx="868378" cy="366061"/>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29" name="Text Box 22"/>
            <p:cNvSpPr txBox="1">
              <a:spLocks noChangeArrowheads="1"/>
            </p:cNvSpPr>
            <p:nvPr/>
          </p:nvSpPr>
          <p:spPr bwMode="auto">
            <a:xfrm>
              <a:off x="4816144" y="974190"/>
              <a:ext cx="909051" cy="366061"/>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30" name="Object 2"/>
            <p:cNvGraphicFramePr>
              <a:graphicFrameLocks noChangeAspect="1"/>
            </p:cNvGraphicFramePr>
            <p:nvPr/>
          </p:nvGraphicFramePr>
          <p:xfrm>
            <a:off x="4104365" y="1095687"/>
            <a:ext cx="602385" cy="182450"/>
          </p:xfrm>
          <a:graphic>
            <a:graphicData uri="http://schemas.openxmlformats.org/presentationml/2006/ole">
              <p:oleObj spid="_x0000_s215044" name="CS ChemDraw Drawing" r:id="rId6" imgW="1014619" imgH="243270" progId="ChemDraw.Document.6.0">
                <p:embed/>
              </p:oleObj>
            </a:graphicData>
          </a:graphic>
        </p:graphicFrame>
      </p:grpSp>
      <p:cxnSp>
        <p:nvCxnSpPr>
          <p:cNvPr id="31" name="Straight Connector 30"/>
          <p:cNvCxnSpPr/>
          <p:nvPr/>
        </p:nvCxnSpPr>
        <p:spPr>
          <a:xfrm>
            <a:off x="1645680" y="1883342"/>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85659" y="1910614"/>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16013" y="1909010"/>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12783" y="5611528"/>
            <a:ext cx="6497053" cy="923330"/>
          </a:xfrm>
          <a:prstGeom prst="rect">
            <a:avLst/>
          </a:prstGeom>
          <a:noFill/>
        </p:spPr>
        <p:txBody>
          <a:bodyPr wrap="square" rtlCol="0">
            <a:spAutoFit/>
          </a:bodyPr>
          <a:lstStyle/>
          <a:p>
            <a:r>
              <a:rPr lang="en-US" dirty="0" smtClean="0"/>
              <a:t>No matter what concentrations you start with, at some point:</a:t>
            </a:r>
          </a:p>
          <a:p>
            <a:pPr algn="ctr"/>
            <a:r>
              <a:rPr lang="en-US" altLang="en-US" dirty="0" err="1" smtClean="0"/>
              <a:t>Rate</a:t>
            </a:r>
            <a:r>
              <a:rPr lang="en-US" altLang="en-US" baseline="-25000" dirty="0" err="1" smtClean="0"/>
              <a:t>fwd</a:t>
            </a:r>
            <a:r>
              <a:rPr lang="en-US" altLang="en-US" dirty="0" smtClean="0"/>
              <a:t> = </a:t>
            </a:r>
            <a:r>
              <a:rPr lang="en-US" altLang="en-US" dirty="0" err="1" smtClean="0"/>
              <a:t>Rate</a:t>
            </a:r>
            <a:r>
              <a:rPr lang="en-US" altLang="en-US" baseline="-25000" dirty="0" err="1" smtClean="0"/>
              <a:t>rev</a:t>
            </a:r>
            <a:endParaRPr lang="en-US" altLang="en-US" baseline="-25000" dirty="0" smtClean="0"/>
          </a:p>
          <a:p>
            <a:pPr algn="ctr"/>
            <a:r>
              <a:rPr lang="en-US" dirty="0" smtClean="0"/>
              <a:t>The reaction will reach equilibrium!</a:t>
            </a:r>
            <a:endParaRPr lang="en-US"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6163" grpId="0"/>
      <p:bldP spid="6161" grpId="0"/>
      <p:bldP spid="6159"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52" name="Object 4"/>
          <p:cNvGraphicFramePr>
            <a:graphicFrameLocks noChangeAspect="1"/>
          </p:cNvGraphicFramePr>
          <p:nvPr/>
        </p:nvGraphicFramePr>
        <p:xfrm>
          <a:off x="2828100" y="905308"/>
          <a:ext cx="3434334" cy="553925"/>
        </p:xfrm>
        <a:graphic>
          <a:graphicData uri="http://schemas.openxmlformats.org/presentationml/2006/ole">
            <p:oleObj spid="_x0000_s258057" name="Equation" r:id="rId3" imgW="1574800" imgH="254000" progId="Equation.3">
              <p:embed/>
            </p:oleObj>
          </a:graphicData>
        </a:graphic>
      </p:graphicFrame>
      <p:sp>
        <p:nvSpPr>
          <p:cNvPr id="2"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smtClean="0">
                <a:ln>
                  <a:noFill/>
                </a:ln>
                <a:solidFill>
                  <a:schemeClr val="tx1"/>
                </a:solidFill>
                <a:effectLst/>
                <a:uLnTx/>
                <a:uFillTx/>
                <a:latin typeface="+mj-lt"/>
                <a:ea typeface="+mj-ea"/>
                <a:cs typeface="+mj-cs"/>
              </a:rPr>
              <a:t>Three Species Equilibrium</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pic>
        <p:nvPicPr>
          <p:cNvPr id="7" name="Picture 2052"/>
          <p:cNvPicPr>
            <a:picLocks noChangeAspect="1" noChangeArrowheads="1"/>
          </p:cNvPicPr>
          <p:nvPr/>
        </p:nvPicPr>
        <p:blipFill>
          <a:blip r:embed="rId4" cstate="print">
            <a:lum bright="-18000" contrast="24000"/>
          </a:blip>
          <a:srcRect/>
          <a:stretch>
            <a:fillRect/>
          </a:stretch>
        </p:blipFill>
        <p:spPr bwMode="auto">
          <a:xfrm>
            <a:off x="369770" y="1934397"/>
            <a:ext cx="3961600" cy="2749708"/>
          </a:xfrm>
          <a:prstGeom prst="rect">
            <a:avLst/>
          </a:prstGeom>
          <a:noFill/>
        </p:spPr>
      </p:pic>
      <p:pic>
        <p:nvPicPr>
          <p:cNvPr id="8" name="Picture 2052"/>
          <p:cNvPicPr>
            <a:picLocks noChangeAspect="1" noChangeArrowheads="1"/>
          </p:cNvPicPr>
          <p:nvPr/>
        </p:nvPicPr>
        <p:blipFill>
          <a:blip r:embed="rId5" cstate="print">
            <a:lum bright="-12000" contrast="24000"/>
          </a:blip>
          <a:srcRect/>
          <a:stretch>
            <a:fillRect/>
          </a:stretch>
        </p:blipFill>
        <p:spPr bwMode="auto">
          <a:xfrm>
            <a:off x="4990095" y="1919609"/>
            <a:ext cx="3768893" cy="2758269"/>
          </a:xfrm>
          <a:prstGeom prst="rect">
            <a:avLst/>
          </a:prstGeom>
          <a:noFill/>
        </p:spPr>
      </p:pic>
      <p:graphicFrame>
        <p:nvGraphicFramePr>
          <p:cNvPr id="9" name="Object 2"/>
          <p:cNvGraphicFramePr>
            <a:graphicFrameLocks noChangeAspect="1"/>
          </p:cNvGraphicFramePr>
          <p:nvPr/>
        </p:nvGraphicFramePr>
        <p:xfrm>
          <a:off x="4772309" y="1037137"/>
          <a:ext cx="460219" cy="230101"/>
        </p:xfrm>
        <a:graphic>
          <a:graphicData uri="http://schemas.openxmlformats.org/presentationml/2006/ole">
            <p:oleObj spid="_x0000_s258058" name="CS ChemDraw Drawing" r:id="rId6" imgW="1014619" imgH="243270" progId="ChemDraw.Document.6.0">
              <p:embed/>
            </p:oleObj>
          </a:graphicData>
        </a:graphic>
      </p:graphicFrame>
      <p:sp>
        <p:nvSpPr>
          <p:cNvPr id="11" name="TextBox 10"/>
          <p:cNvSpPr txBox="1"/>
          <p:nvPr/>
        </p:nvSpPr>
        <p:spPr>
          <a:xfrm>
            <a:off x="1318659" y="4899258"/>
            <a:ext cx="6497053" cy="923330"/>
          </a:xfrm>
          <a:prstGeom prst="rect">
            <a:avLst/>
          </a:prstGeom>
          <a:noFill/>
        </p:spPr>
        <p:txBody>
          <a:bodyPr wrap="square" rtlCol="0">
            <a:spAutoFit/>
          </a:bodyPr>
          <a:lstStyle/>
          <a:p>
            <a:r>
              <a:rPr lang="en-US" dirty="0" smtClean="0"/>
              <a:t>No matter what concentrations you start with, at some point:</a:t>
            </a:r>
          </a:p>
          <a:p>
            <a:pPr algn="ctr"/>
            <a:r>
              <a:rPr lang="en-US" altLang="en-US" dirty="0" err="1" smtClean="0"/>
              <a:t>Rate</a:t>
            </a:r>
            <a:r>
              <a:rPr lang="en-US" altLang="en-US" baseline="-25000" dirty="0" err="1" smtClean="0"/>
              <a:t>fwd</a:t>
            </a:r>
            <a:r>
              <a:rPr lang="en-US" altLang="en-US" dirty="0" smtClean="0"/>
              <a:t> = </a:t>
            </a:r>
            <a:r>
              <a:rPr lang="en-US" altLang="en-US" dirty="0" err="1" smtClean="0"/>
              <a:t>Rate</a:t>
            </a:r>
            <a:r>
              <a:rPr lang="en-US" altLang="en-US" baseline="-25000" dirty="0" err="1" smtClean="0"/>
              <a:t>rev</a:t>
            </a:r>
            <a:endParaRPr lang="en-US" altLang="en-US" baseline="-25000" dirty="0" smtClean="0"/>
          </a:p>
          <a:p>
            <a:pPr algn="ctr"/>
            <a:r>
              <a:rPr lang="en-US" dirty="0" smtClean="0"/>
              <a:t>The reaction will reach equilibrium!</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1173</TotalTime>
  <Words>2682</Words>
  <Application>Microsoft Office PowerPoint</Application>
  <PresentationFormat>On-screen Show (4:3)</PresentationFormat>
  <Paragraphs>688</Paragraphs>
  <Slides>49</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2" baseType="lpstr">
      <vt:lpstr>Office Theme</vt:lpstr>
      <vt:lpstr>CS ChemDraw Drawing</vt:lpstr>
      <vt:lpstr>Equation</vt:lpstr>
      <vt:lpstr>Slide 1</vt:lpstr>
      <vt:lpstr>Slide 2</vt:lpstr>
      <vt:lpstr>Dynamic Processes</vt:lpstr>
      <vt:lpstr>Slide 4</vt:lpstr>
      <vt:lpstr>Slide 5</vt:lpstr>
      <vt:lpstr>Slide 6</vt:lpstr>
      <vt:lpstr>Slide 7</vt:lpstr>
      <vt:lpstr>Slide 8</vt:lpstr>
      <vt:lpstr>Slide 9</vt:lpstr>
      <vt:lpstr>Slide 10</vt:lpstr>
      <vt:lpstr>Equilibrium Concentrations</vt:lpstr>
      <vt:lpstr>Reaction Diagram</vt:lpstr>
      <vt:lpstr>Equilibrium Constant</vt:lpstr>
      <vt:lpstr>Slide 14</vt:lpstr>
      <vt:lpstr>Slide 15</vt:lpstr>
      <vt:lpstr>Slide 16</vt:lpstr>
      <vt:lpstr>Slide 17</vt:lpstr>
      <vt:lpstr>Slide 18</vt:lpstr>
      <vt:lpstr>Equilibrium Constant</vt:lpstr>
      <vt:lpstr>Slide 20</vt:lpstr>
      <vt:lpstr>Slide 21</vt:lpstr>
      <vt:lpstr>Slide 22</vt:lpstr>
      <vt:lpstr>Kc vs Kp</vt:lpstr>
      <vt:lpstr>Kc vs Kp</vt:lpstr>
      <vt:lpstr>Slide 25</vt:lpstr>
      <vt:lpstr>Equilibrium Constants Example</vt:lpstr>
      <vt:lpstr>Slide 27</vt:lpstr>
      <vt:lpstr>Slide 28</vt:lpstr>
      <vt:lpstr>Slide 29</vt:lpstr>
      <vt:lpstr>Slide 30</vt:lpstr>
      <vt:lpstr>Slide 31</vt:lpstr>
      <vt:lpstr>Slide 32</vt:lpstr>
      <vt:lpstr>Slide 33</vt:lpstr>
      <vt:lpstr>Slide 34</vt:lpstr>
      <vt:lpstr>Slide 35</vt:lpstr>
      <vt:lpstr>Slide 36</vt:lpstr>
      <vt:lpstr>Equilibrium Concentrations</vt:lpstr>
      <vt:lpstr>Equilibrium Constant</vt:lpstr>
      <vt:lpstr>Equilibrium Constant</vt:lpstr>
      <vt:lpstr>Kc vs Kp</vt:lpstr>
      <vt:lpstr>Slide 41</vt:lpstr>
      <vt:lpstr>Multiple Equilibria</vt:lpstr>
      <vt:lpstr>Multiple Equilibria</vt:lpstr>
      <vt:lpstr>Practice Problem</vt:lpstr>
      <vt:lpstr>Multiple Equilibria</vt:lpstr>
      <vt:lpstr>Rules for Manipulating K</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Vastib</dc:creator>
  <cp:lastModifiedBy>Vastib</cp:lastModifiedBy>
  <cp:revision>34</cp:revision>
  <dcterms:created xsi:type="dcterms:W3CDTF">2006-08-16T00:00:00Z</dcterms:created>
  <dcterms:modified xsi:type="dcterms:W3CDTF">2015-04-24T17:55:35Z</dcterms:modified>
</cp:coreProperties>
</file>